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22"/>
  </p:notesMasterIdLst>
  <p:sldIdLst>
    <p:sldId id="256" r:id="rId2"/>
    <p:sldId id="257" r:id="rId3"/>
    <p:sldId id="280" r:id="rId4"/>
    <p:sldId id="259" r:id="rId5"/>
    <p:sldId id="260" r:id="rId6"/>
    <p:sldId id="262" r:id="rId7"/>
    <p:sldId id="263" r:id="rId8"/>
    <p:sldId id="264" r:id="rId9"/>
    <p:sldId id="265" r:id="rId10"/>
    <p:sldId id="266" r:id="rId11"/>
    <p:sldId id="267" r:id="rId12"/>
    <p:sldId id="268" r:id="rId13"/>
    <p:sldId id="269" r:id="rId14"/>
    <p:sldId id="270" r:id="rId15"/>
    <p:sldId id="271" r:id="rId16"/>
    <p:sldId id="275" r:id="rId17"/>
    <p:sldId id="276" r:id="rId18"/>
    <p:sldId id="277" r:id="rId19"/>
    <p:sldId id="278" r:id="rId20"/>
    <p:sldId id="279" r:id="rId21"/>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Helvetica Neue" panose="02000503000000020004" pitchFamily="2" charset="0"/>
      <p:regular r:id="rId27"/>
      <p:bold r:id="rId28"/>
      <p:italic r:id="rId29"/>
      <p:boldItalic r:id="rId30"/>
    </p:embeddedFont>
    <p:embeddedFont>
      <p:font typeface="Helvetica Neue Light" panose="02000403000000020004"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88"/>
    <p:restoredTop sz="87887"/>
  </p:normalViewPr>
  <p:slideViewPr>
    <p:cSldViewPr snapToGrid="0">
      <p:cViewPr>
        <p:scale>
          <a:sx n="98" d="100"/>
          <a:sy n="98" d="100"/>
        </p:scale>
        <p:origin x="1096" y="9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28127efdb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g128127efdb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Hi, I’m Max Paik from Northwestern University. And I’ve been working with the Tchekhovskoy group to research the development of jets in ambient media.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On the bottom half of this slide, you can see an image of the jet emanating the supermassive blackhole at the center of M87.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yellow region represents the supermassive blackhole and the blue is a jet.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is a beautiful image, but it is a bit hard to see in detail, so we will look at a mockup to understand the components of the system.</a:t>
            </a:r>
            <a:endParaRPr dirty="0"/>
          </a:p>
        </p:txBody>
      </p:sp>
      <p:sp>
        <p:nvSpPr>
          <p:cNvPr id="97" name="Google Shape;97;g128127efdb8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28d3a9d2b3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128d3a9d2b3_0_2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dirty="0"/>
              <a:t>The Infinite medium at first expands roughly parabolically, similar to the run with no ambient medium where the disk shapes the jet into a parabola. However, a bit past the Bondi Radius the thermal pressure of the gas begins collimating the jet into a cylinder, and you can see this in the region where the blue curve starts to roughly flatten out. And this is really interesting to see as it remains fairly consistent until the end of the jet, which corresponds with the vertical blue line. We also see that jets that encounter changes in their surroundings can have clear regime changes.</a:t>
            </a:r>
            <a:endParaRPr i="0" dirty="0"/>
          </a:p>
        </p:txBody>
      </p:sp>
      <p:sp>
        <p:nvSpPr>
          <p:cNvPr id="258" name="Google Shape;258;g128d3a9d2b3_0_2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28d3a9d2b3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128d3a9d2b3_0_2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dirty="0"/>
              <a:t>In the simulation here with the cutoff, at first we see something similar. The jet even again enters a brief cylindrical regime while it moves through the medium. However, upon escaping from the high density gas, the jet explodes and starts expanding roughly conically. Thus we see that a jet can be collimated by surrounding material before entering a conical, free expansion regime upon exiting the area where that material dominates. Again we see that changes in the ambient medium also lead to corresponding regime changes in the jet.</a:t>
            </a:r>
            <a:endParaRPr i="0" dirty="0"/>
          </a:p>
        </p:txBody>
      </p:sp>
      <p:sp>
        <p:nvSpPr>
          <p:cNvPr id="269" name="Google Shape;269;g128d3a9d2b3_0_2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28d3a9d2b3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128d3a9d2b3_0_2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dirty="0"/>
              <a:t>And just to sort of time everything together, we can add in the dashed lines the proper velocity of the jet (square root of gamma squared – 1). We will see in this plot that the shape of the jet is not an isolated parameter, instead it tells us a lot about the system in general.</a:t>
            </a:r>
          </a:p>
          <a:p>
            <a:pPr marL="0" lvl="0" indent="0" algn="l" rtl="0">
              <a:spcBef>
                <a:spcPts val="0"/>
              </a:spcBef>
              <a:spcAft>
                <a:spcPts val="0"/>
              </a:spcAft>
              <a:buNone/>
            </a:pPr>
            <a:endParaRPr lang="en-US" i="0" dirty="0"/>
          </a:p>
          <a:p>
            <a:pPr marL="0" lvl="0" indent="0" algn="l" rtl="0">
              <a:spcBef>
                <a:spcPts val="0"/>
              </a:spcBef>
              <a:spcAft>
                <a:spcPts val="0"/>
              </a:spcAft>
              <a:buNone/>
            </a:pPr>
            <a:r>
              <a:rPr lang="en-US" i="0" dirty="0"/>
              <a:t>We can again see that within the Bondi Radius all three setups appear pretty similar, and this corresponds to the region where the winds of the disk/torus are dominating. However, as the jets meet their ambient mediums we see different behavior. When the jets run into the ambient medium, which you can see in orange and blue, they begin slowing down as the have to fight against the external pressure. This corresponds with the cylindrical regimes. However, when the jet in the cutoff simulation escapes the ambient medium, it not only expands but also speeds up sharply until it reaches velocities comparable to the jet which never encountered an ambient medium.</a:t>
            </a:r>
            <a:endParaRPr i="0" dirty="0"/>
          </a:p>
        </p:txBody>
      </p:sp>
      <p:sp>
        <p:nvSpPr>
          <p:cNvPr id="281" name="Google Shape;281;g128d3a9d2b3_0_2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25b43d1856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125b43d1856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dirty="0"/>
              <a:t>So to summarize:</a:t>
            </a:r>
          </a:p>
          <a:p>
            <a:pPr marL="0" lvl="0" indent="0" algn="l" rtl="0">
              <a:spcBef>
                <a:spcPts val="0"/>
              </a:spcBef>
              <a:spcAft>
                <a:spcPts val="0"/>
              </a:spcAft>
              <a:buNone/>
            </a:pPr>
            <a:endParaRPr lang="en-US" i="0" dirty="0"/>
          </a:p>
          <a:p>
            <a:pPr marL="0" lvl="0" indent="0" algn="l" rtl="0">
              <a:spcBef>
                <a:spcPts val="0"/>
              </a:spcBef>
              <a:spcAft>
                <a:spcPts val="0"/>
              </a:spcAft>
              <a:buNone/>
            </a:pPr>
            <a:r>
              <a:rPr lang="en-US" i="0" dirty="0"/>
              <a:t>We see that ambient density profiles provide thermal pressure that collimates jets and that changes in the ambient medium can allow for transitions in the jet’s profile. A 1/r profile is capable of shaping a jet into a cylinder. </a:t>
            </a:r>
          </a:p>
          <a:p>
            <a:pPr marL="0" lvl="0" indent="0" algn="l" rtl="0">
              <a:spcBef>
                <a:spcPts val="0"/>
              </a:spcBef>
              <a:spcAft>
                <a:spcPts val="0"/>
              </a:spcAft>
              <a:buNone/>
            </a:pPr>
            <a:br>
              <a:rPr lang="en-US" i="0" dirty="0"/>
            </a:br>
            <a:r>
              <a:rPr lang="en-US" i="0" dirty="0"/>
              <a:t>In addition, we see that jets that escape regions of higher density are able to expand conically and enter relativistic free expansion regimes.</a:t>
            </a:r>
          </a:p>
          <a:p>
            <a:pPr marL="0" lvl="0" indent="0" algn="l" rtl="0">
              <a:spcBef>
                <a:spcPts val="0"/>
              </a:spcBef>
              <a:spcAft>
                <a:spcPts val="0"/>
              </a:spcAft>
              <a:buNone/>
            </a:pPr>
            <a:endParaRPr lang="en-US" i="0" dirty="0"/>
          </a:p>
          <a:p>
            <a:pPr marL="0" lvl="0" indent="0" algn="l" rtl="0">
              <a:spcBef>
                <a:spcPts val="0"/>
              </a:spcBef>
              <a:spcAft>
                <a:spcPts val="0"/>
              </a:spcAft>
              <a:buNone/>
            </a:pPr>
            <a:r>
              <a:rPr lang="en-US" i="0" dirty="0"/>
              <a:t>In the future there are a lot of interesting places to take this project. It would of course be interesting to examine larger scale separations that are closer to observations.</a:t>
            </a:r>
          </a:p>
          <a:p>
            <a:pPr marL="0" lvl="0" indent="0" algn="l" rtl="0">
              <a:spcBef>
                <a:spcPts val="0"/>
              </a:spcBef>
              <a:spcAft>
                <a:spcPts val="0"/>
              </a:spcAft>
              <a:buNone/>
            </a:pPr>
            <a:endParaRPr lang="en-US" i="0" dirty="0"/>
          </a:p>
          <a:p>
            <a:pPr marL="0" lvl="0" indent="0" algn="l" rtl="0">
              <a:spcBef>
                <a:spcPts val="0"/>
              </a:spcBef>
              <a:spcAft>
                <a:spcPts val="0"/>
              </a:spcAft>
              <a:buNone/>
            </a:pPr>
            <a:r>
              <a:rPr lang="en-US" i="0" dirty="0"/>
              <a:t>In addition, the infinite and cutoff simulations represent two extreme cases in which we saw extreme behavior of the jet. Playing with more ambient medium profiles and more completely examining the space will be quite interesting.</a:t>
            </a:r>
          </a:p>
          <a:p>
            <a:pPr marL="0" lvl="0" indent="0" algn="l" rtl="0">
              <a:spcBef>
                <a:spcPts val="0"/>
              </a:spcBef>
              <a:spcAft>
                <a:spcPts val="0"/>
              </a:spcAft>
              <a:buNone/>
            </a:pPr>
            <a:endParaRPr lang="en-US" i="0" dirty="0"/>
          </a:p>
          <a:p>
            <a:pPr marL="0" lvl="0" indent="0" algn="l" rtl="0">
              <a:spcBef>
                <a:spcPts val="0"/>
              </a:spcBef>
              <a:spcAft>
                <a:spcPts val="0"/>
              </a:spcAft>
              <a:buNone/>
            </a:pPr>
            <a:r>
              <a:rPr lang="en-US" i="0" dirty="0"/>
              <a:t>Finally, we saw that all three simulations behaved roughly the same even a bit past the Bondi Radius in the region where effects from the disk dominate. Because observations showed transitions inside the Bondi Radius, setting up runs with self-consistent accretion instead of the initial torus may be interesting as well.</a:t>
            </a:r>
          </a:p>
          <a:p>
            <a:pPr marL="0" lvl="0" indent="0" algn="l" rtl="0">
              <a:spcBef>
                <a:spcPts val="0"/>
              </a:spcBef>
              <a:spcAft>
                <a:spcPts val="0"/>
              </a:spcAft>
              <a:buNone/>
            </a:pPr>
            <a:endParaRPr lang="en-US" i="0" dirty="0"/>
          </a:p>
          <a:p>
            <a:pPr marL="0" lvl="0" indent="0" algn="l" rtl="0">
              <a:spcBef>
                <a:spcPts val="0"/>
              </a:spcBef>
              <a:spcAft>
                <a:spcPts val="0"/>
              </a:spcAft>
              <a:buNone/>
            </a:pPr>
            <a:r>
              <a:rPr lang="en-US" i="0" dirty="0"/>
              <a:t>Thank you for your time and please let me know if you have questions </a:t>
            </a:r>
            <a:r>
              <a:rPr lang="en-US" i="0" dirty="0">
                <a:sym typeface="Wingdings" pitchFamily="2" charset="2"/>
              </a:rPr>
              <a:t></a:t>
            </a:r>
            <a:endParaRPr i="0" dirty="0"/>
          </a:p>
        </p:txBody>
      </p:sp>
      <p:sp>
        <p:nvSpPr>
          <p:cNvPr id="290" name="Google Shape;290;g125b43d1856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26d55298d5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126d55298d5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0"/>
          </a:p>
        </p:txBody>
      </p:sp>
      <p:sp>
        <p:nvSpPr>
          <p:cNvPr id="299" name="Google Shape;299;g126d55298d5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26d55298d5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g126d55298d5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0"/>
          </a:p>
        </p:txBody>
      </p:sp>
      <p:sp>
        <p:nvSpPr>
          <p:cNvPr id="310" name="Google Shape;310;g126d55298d5_0_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26d55298d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126d55298d5_0_2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0"/>
          </a:p>
        </p:txBody>
      </p:sp>
      <p:sp>
        <p:nvSpPr>
          <p:cNvPr id="348" name="Google Shape;348;g126d55298d5_0_2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28d3a9d2b3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g128d3a9d2b3_0_1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0"/>
          </a:p>
        </p:txBody>
      </p:sp>
      <p:sp>
        <p:nvSpPr>
          <p:cNvPr id="357" name="Google Shape;357;g128d3a9d2b3_0_1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26d55298d5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126d55298d5_0_2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0"/>
          </a:p>
        </p:txBody>
      </p:sp>
      <p:sp>
        <p:nvSpPr>
          <p:cNvPr id="366" name="Google Shape;366;g126d55298d5_0_2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28d3a9d2b3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128d3a9d2b3_0_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0"/>
          </a:p>
        </p:txBody>
      </p:sp>
      <p:sp>
        <p:nvSpPr>
          <p:cNvPr id="375" name="Google Shape;375;g128d3a9d2b3_0_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25b43d185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125b43d1856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dirty="0"/>
              <a:t>So, generally speaking, jets are highly energetic outflows launched from black holes. And because they are of such high energy, their development can have large affects on the entire galaxy.</a:t>
            </a:r>
          </a:p>
          <a:p>
            <a:pPr marL="0" lvl="0" indent="0" algn="l" rtl="0">
              <a:spcBef>
                <a:spcPts val="0"/>
              </a:spcBef>
              <a:spcAft>
                <a:spcPts val="0"/>
              </a:spcAft>
              <a:buNone/>
            </a:pPr>
            <a:endParaRPr lang="en-US" i="0" dirty="0"/>
          </a:p>
          <a:p>
            <a:pPr marL="0" lvl="0" indent="0" algn="l" rtl="0">
              <a:spcBef>
                <a:spcPts val="0"/>
              </a:spcBef>
              <a:spcAft>
                <a:spcPts val="0"/>
              </a:spcAft>
              <a:buNone/>
            </a:pPr>
            <a:r>
              <a:rPr lang="en-US" i="0" dirty="0"/>
              <a:t>The characteristic unit of length is the Gravitational Radius, </a:t>
            </a:r>
            <a:r>
              <a:rPr lang="en-US" i="0" dirty="0" err="1"/>
              <a:t>Rg</a:t>
            </a:r>
            <a:r>
              <a:rPr lang="en-US" i="0" dirty="0"/>
              <a:t>. </a:t>
            </a:r>
          </a:p>
          <a:p>
            <a:pPr marL="0" lvl="0" indent="0" algn="l" rtl="0">
              <a:spcBef>
                <a:spcPts val="0"/>
              </a:spcBef>
              <a:spcAft>
                <a:spcPts val="0"/>
              </a:spcAft>
              <a:buNone/>
            </a:pPr>
            <a:endParaRPr lang="en-US" i="0" dirty="0"/>
          </a:p>
          <a:p>
            <a:pPr marL="0" lvl="0" indent="0" algn="l" rtl="0">
              <a:spcBef>
                <a:spcPts val="0"/>
              </a:spcBef>
              <a:spcAft>
                <a:spcPts val="0"/>
              </a:spcAft>
              <a:buNone/>
            </a:pPr>
            <a:r>
              <a:rPr lang="en-US" i="0" dirty="0"/>
              <a:t>And this is a sort of typical diagram of a jet system. You can see a black hole in the center as the black circle, which for supermassive black holes is of about 10^6 to 10^10 solar masses. Its gravity pulls in matter in an accretion disk, shown in red. One other important length to consider is the Bondi Radius, which is the distance at which the thermal pressure of the gas begins to overcome the gravity of the black hole. And note the vast scale separation inherent to this problem. </a:t>
            </a:r>
          </a:p>
          <a:p>
            <a:pPr marL="0" lvl="0" indent="0" algn="l" rtl="0">
              <a:spcBef>
                <a:spcPts val="0"/>
              </a:spcBef>
              <a:spcAft>
                <a:spcPts val="0"/>
              </a:spcAft>
              <a:buNone/>
            </a:pPr>
            <a:endParaRPr lang="en-US" i="0" dirty="0"/>
          </a:p>
          <a:p>
            <a:pPr marL="0" lvl="0" indent="0" algn="l" rtl="0">
              <a:spcBef>
                <a:spcPts val="0"/>
              </a:spcBef>
              <a:spcAft>
                <a:spcPts val="0"/>
              </a:spcAft>
              <a:buNone/>
            </a:pPr>
            <a:r>
              <a:rPr lang="en-US" i="0" dirty="0"/>
              <a:t>So as matter is accreted, magnetic fields get pulled in and a jet can be launched. This is shown in blue. The parameter we are most interested in for the rest of this talk is the shape the jet takes on as it propagates. In particular, you can see a fairly standard image here where the jet at first expands parabolically then transitions to conical expansion. This conical expansion is associated with very strong, powerful jets that are able to enter a free expansion regime.</a:t>
            </a:r>
          </a:p>
          <a:p>
            <a:pPr marL="0" lvl="0" indent="0" algn="l" rtl="0">
              <a:spcBef>
                <a:spcPts val="0"/>
              </a:spcBef>
              <a:spcAft>
                <a:spcPts val="0"/>
              </a:spcAft>
              <a:buNone/>
            </a:pPr>
            <a:endParaRPr lang="en-US" i="0" dirty="0"/>
          </a:p>
          <a:p>
            <a:pPr marL="0" lvl="0" indent="0" algn="l" rtl="0">
              <a:spcBef>
                <a:spcPts val="0"/>
              </a:spcBef>
              <a:spcAft>
                <a:spcPts val="0"/>
              </a:spcAft>
              <a:buNone/>
            </a:pPr>
            <a:r>
              <a:rPr lang="en-US" i="0" dirty="0"/>
              <a:t>In real systems, the jet interacts with the surrounding gas, or ambient medium as it moves outward. The core question of this talk is how can the ambient medium shape the jet. We can begin by asking what is observed in real systems. </a:t>
            </a:r>
            <a:endParaRPr i="0" dirty="0"/>
          </a:p>
        </p:txBody>
      </p:sp>
      <p:sp>
        <p:nvSpPr>
          <p:cNvPr id="117" name="Google Shape;117;g125b43d1856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25b43d1856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125b43d1856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dirty="0"/>
              <a:t>Clarify:</a:t>
            </a:r>
          </a:p>
          <a:p>
            <a:pPr marL="0" lvl="0" indent="0" algn="l" rtl="0">
              <a:spcBef>
                <a:spcPts val="0"/>
              </a:spcBef>
              <a:spcAft>
                <a:spcPts val="0"/>
              </a:spcAft>
              <a:buNone/>
            </a:pPr>
            <a:endParaRPr lang="en-US" i="0" dirty="0"/>
          </a:p>
          <a:p>
            <a:pPr marL="0" lvl="0" indent="0" algn="l" rtl="0">
              <a:spcBef>
                <a:spcPts val="0"/>
              </a:spcBef>
              <a:spcAft>
                <a:spcPts val="0"/>
              </a:spcAft>
              <a:buNone/>
            </a:pPr>
            <a:r>
              <a:rPr lang="en-US" i="0" dirty="0"/>
              <a:t>With respect so simulations and real systems: hot vs cold disk/jet, thin/thick disk, presence of torus, dimensionless jet power numbers, FRI vs FRII, winds of disk, </a:t>
            </a:r>
            <a:r>
              <a:rPr lang="en-US" i="0" dirty="0" err="1"/>
              <a:t>bondi</a:t>
            </a:r>
            <a:r>
              <a:rPr lang="en-US" i="0" dirty="0"/>
              <a:t> accretion</a:t>
            </a:r>
          </a:p>
          <a:p>
            <a:pPr marL="0" lvl="0" indent="0" algn="l" rtl="0">
              <a:spcBef>
                <a:spcPts val="0"/>
              </a:spcBef>
              <a:spcAft>
                <a:spcPts val="0"/>
              </a:spcAft>
              <a:buNone/>
            </a:pPr>
            <a:endParaRPr lang="en-US" i="0" dirty="0"/>
          </a:p>
          <a:p>
            <a:pPr marL="0" lvl="0" indent="0" algn="l" rtl="0">
              <a:spcBef>
                <a:spcPts val="0"/>
              </a:spcBef>
              <a:spcAft>
                <a:spcPts val="0"/>
              </a:spcAft>
              <a:buNone/>
            </a:pPr>
            <a:r>
              <a:rPr lang="en-US" i="0" dirty="0"/>
              <a:t>Pressure profile</a:t>
            </a:r>
          </a:p>
          <a:p>
            <a:pPr marL="0" lvl="0" indent="0" algn="l" rtl="0">
              <a:spcBef>
                <a:spcPts val="0"/>
              </a:spcBef>
              <a:spcAft>
                <a:spcPts val="0"/>
              </a:spcAft>
              <a:buNone/>
            </a:pPr>
            <a:endParaRPr lang="en-US" i="0" dirty="0"/>
          </a:p>
          <a:p>
            <a:pPr marL="0" lvl="0" indent="0" algn="l" rtl="0">
              <a:spcBef>
                <a:spcPts val="0"/>
              </a:spcBef>
              <a:spcAft>
                <a:spcPts val="0"/>
              </a:spcAft>
              <a:buNone/>
            </a:pPr>
            <a:r>
              <a:rPr lang="en-US" i="0" dirty="0"/>
              <a:t>Core interesting points and </a:t>
            </a:r>
            <a:r>
              <a:rPr lang="en-US" i="0" dirty="0" err="1"/>
              <a:t>takeways</a:t>
            </a:r>
            <a:r>
              <a:rPr lang="en-US" i="0" dirty="0"/>
              <a:t>, why does this matter / is it cool</a:t>
            </a:r>
          </a:p>
          <a:p>
            <a:pPr marL="0" lvl="0" indent="0" algn="l" rtl="0">
              <a:spcBef>
                <a:spcPts val="0"/>
              </a:spcBef>
              <a:spcAft>
                <a:spcPts val="0"/>
              </a:spcAft>
              <a:buNone/>
            </a:pPr>
            <a:endParaRPr lang="en-US" i="0" dirty="0"/>
          </a:p>
          <a:p>
            <a:pPr marL="0" lvl="0" indent="0" algn="l" rtl="0">
              <a:spcBef>
                <a:spcPts val="0"/>
              </a:spcBef>
              <a:spcAft>
                <a:spcPts val="0"/>
              </a:spcAft>
              <a:buNone/>
            </a:pPr>
            <a:r>
              <a:rPr lang="en-US" i="0" dirty="0"/>
              <a:t>Emphasize that motivation is jet transitions</a:t>
            </a:r>
          </a:p>
          <a:p>
            <a:pPr marL="0" lvl="0" indent="0" algn="l" rtl="0">
              <a:spcBef>
                <a:spcPts val="0"/>
              </a:spcBef>
              <a:spcAft>
                <a:spcPts val="0"/>
              </a:spcAft>
              <a:buNone/>
            </a:pPr>
            <a:endParaRPr lang="en-US" i="0" dirty="0"/>
          </a:p>
          <a:p>
            <a:pPr marL="0" lvl="0" indent="0" algn="l" rtl="0">
              <a:spcBef>
                <a:spcPts val="0"/>
              </a:spcBef>
              <a:spcAft>
                <a:spcPts val="0"/>
              </a:spcAft>
              <a:buNone/>
            </a:pPr>
            <a:endParaRPr lang="en-US" i="0" dirty="0"/>
          </a:p>
          <a:p>
            <a:pPr marL="0" lvl="0" indent="0" algn="l" rtl="0">
              <a:spcBef>
                <a:spcPts val="0"/>
              </a:spcBef>
              <a:spcAft>
                <a:spcPts val="0"/>
              </a:spcAft>
              <a:buNone/>
            </a:pPr>
            <a:endParaRPr lang="en-US" i="0" dirty="0"/>
          </a:p>
        </p:txBody>
      </p:sp>
      <p:sp>
        <p:nvSpPr>
          <p:cNvPr id="290" name="Google Shape;290;g125b43d1856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a:t>
            </a:fld>
            <a:endParaRPr/>
          </a:p>
        </p:txBody>
      </p:sp>
    </p:spTree>
    <p:extLst>
      <p:ext uri="{BB962C8B-B14F-4D97-AF65-F5344CB8AC3E}">
        <p14:creationId xmlns:p14="http://schemas.microsoft.com/office/powerpoint/2010/main" val="27195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25b43d185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125b43d1856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dirty="0"/>
              <a:t>So here you can see an observation of M87. On the x axis is distance along the jet, which you can think of as the z direction. On the y axis is the width of the jet. This is a log log plot so power laws are linear. And we see something super exciting, the jet transitions from a shallower, roughly parabolic profile to a steeper, conical one just inside the Bondi Radius. </a:t>
            </a:r>
          </a:p>
          <a:p>
            <a:pPr marL="0" lvl="0" indent="0" algn="l" rtl="0">
              <a:spcBef>
                <a:spcPts val="0"/>
              </a:spcBef>
              <a:spcAft>
                <a:spcPts val="0"/>
              </a:spcAft>
              <a:buNone/>
            </a:pPr>
            <a:endParaRPr lang="en-US" i="0" dirty="0"/>
          </a:p>
          <a:p>
            <a:pPr marL="0" lvl="0" indent="0" algn="l" rtl="0">
              <a:spcBef>
                <a:spcPts val="0"/>
              </a:spcBef>
              <a:spcAft>
                <a:spcPts val="0"/>
              </a:spcAft>
              <a:buNone/>
            </a:pPr>
            <a:r>
              <a:rPr lang="en-US" i="0" dirty="0"/>
              <a:t>This observation is not isolated. You can see something similar in NGC 315 except this time the transition happens well inside the Bondi Radius. It turns out that this parabolic to conical transition has been seen in ten nearby Active Galactic Nuclei.</a:t>
            </a:r>
          </a:p>
          <a:p>
            <a:pPr marL="0" lvl="0" indent="0" algn="l" rtl="0">
              <a:spcBef>
                <a:spcPts val="0"/>
              </a:spcBef>
              <a:spcAft>
                <a:spcPts val="0"/>
              </a:spcAft>
              <a:buNone/>
            </a:pPr>
            <a:endParaRPr lang="en-US" i="0" dirty="0"/>
          </a:p>
          <a:p>
            <a:pPr marL="0" lvl="0" indent="0" algn="l" rtl="0">
              <a:spcBef>
                <a:spcPts val="0"/>
              </a:spcBef>
              <a:spcAft>
                <a:spcPts val="0"/>
              </a:spcAft>
              <a:buNone/>
            </a:pPr>
            <a:r>
              <a:rPr lang="en-US" i="0" dirty="0"/>
              <a:t>So, the question becomes what conditions might lead to this type of transition?</a:t>
            </a:r>
            <a:endParaRPr i="0" dirty="0"/>
          </a:p>
        </p:txBody>
      </p:sp>
      <p:sp>
        <p:nvSpPr>
          <p:cNvPr id="143" name="Google Shape;143;g125b43d1856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extLst>
      <p:ext uri="{BB962C8B-B14F-4D97-AF65-F5344CB8AC3E}">
        <p14:creationId xmlns:p14="http://schemas.microsoft.com/office/powerpoint/2010/main" val="2782986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26d55298d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126d55298d5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dirty="0"/>
              <a:t>Well, unfortunately you cannot put a black hole in a lab, so in order to answer that question we turn to numerical simulations. </a:t>
            </a:r>
          </a:p>
          <a:p>
            <a:pPr marL="0" lvl="0" indent="0" algn="l" rtl="0">
              <a:spcBef>
                <a:spcPts val="0"/>
              </a:spcBef>
              <a:spcAft>
                <a:spcPts val="0"/>
              </a:spcAft>
              <a:buNone/>
            </a:pPr>
            <a:endParaRPr lang="en-US" i="0" dirty="0"/>
          </a:p>
          <a:p>
            <a:pPr marL="0" lvl="0" indent="0" algn="l" rtl="0">
              <a:spcBef>
                <a:spcPts val="0"/>
              </a:spcBef>
              <a:spcAft>
                <a:spcPts val="0"/>
              </a:spcAft>
              <a:buNone/>
            </a:pPr>
            <a:r>
              <a:rPr lang="en-US" i="0" dirty="0"/>
              <a:t>In particular, I use the 3D general relativistic magnetohydrodynamic code HAMR to simulate these systems. On the right you can see a XZ cross section of a colormap of density in a fairly typical simulation setup. A magnetized torus is initialized so that as time moves forward matter is accreted and consistent/powerful jets are launched. In this sort of basic setup, the jet propagates through a vacuum.</a:t>
            </a:r>
          </a:p>
          <a:p>
            <a:pPr marL="0" lvl="0" indent="0" algn="l" rtl="0">
              <a:spcBef>
                <a:spcPts val="0"/>
              </a:spcBef>
              <a:spcAft>
                <a:spcPts val="0"/>
              </a:spcAft>
              <a:buNone/>
            </a:pPr>
            <a:endParaRPr lang="en-US" i="0" dirty="0"/>
          </a:p>
          <a:p>
            <a:pPr marL="0" lvl="0" indent="0" algn="l" rtl="0">
              <a:spcBef>
                <a:spcPts val="0"/>
              </a:spcBef>
              <a:spcAft>
                <a:spcPts val="0"/>
              </a:spcAft>
              <a:buNone/>
            </a:pPr>
            <a:r>
              <a:rPr lang="en-US" i="0" dirty="0"/>
              <a:t>So what does this look like at late time after the jet is launched?</a:t>
            </a:r>
            <a:endParaRPr i="0" dirty="0"/>
          </a:p>
        </p:txBody>
      </p:sp>
      <p:sp>
        <p:nvSpPr>
          <p:cNvPr id="168" name="Google Shape;168;g126d55298d5_0_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28d3a9d2b3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128d3a9d2b3_0_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dirty="0"/>
              <a:t>Well you can see another cross section of density. The high density red regions correspond with the accretion disk. The low density blue regions are jets. And if you examine the jet shape you can see that near the black hole it is parabolic and at further distances it is conical. </a:t>
            </a:r>
          </a:p>
          <a:p>
            <a:pPr marL="0" lvl="0" indent="0" algn="l" rtl="0">
              <a:spcBef>
                <a:spcPts val="0"/>
              </a:spcBef>
              <a:spcAft>
                <a:spcPts val="0"/>
              </a:spcAft>
              <a:buNone/>
            </a:pPr>
            <a:endParaRPr lang="en-US" i="0" dirty="0"/>
          </a:p>
          <a:p>
            <a:pPr marL="0" lvl="0" indent="0" algn="l" rtl="0">
              <a:spcBef>
                <a:spcPts val="0"/>
              </a:spcBef>
              <a:spcAft>
                <a:spcPts val="0"/>
              </a:spcAft>
              <a:buNone/>
            </a:pPr>
            <a:r>
              <a:rPr lang="en-US" i="0" dirty="0"/>
              <a:t>This may seem like exactly what we were searching for. However, what is dictating this shape is the pressure balance of the disk’s thermal pressure and the magnetic pressure In the jet. Once the jet escapes the winds off the disk, it becomes conical.  This disk is a somewhat unrealistic setup, since jets don’t propagate through a vacuum and the torus is part of the initial condition used to launched jets. So we want to consider systems that are a bit more organic. </a:t>
            </a:r>
            <a:endParaRPr i="0" dirty="0"/>
          </a:p>
        </p:txBody>
      </p:sp>
      <p:sp>
        <p:nvSpPr>
          <p:cNvPr id="181" name="Google Shape;181;g128d3a9d2b3_0_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26d55298d5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126d55298d5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dirty="0"/>
              <a:t>In order to do this, we place the same torus as before inside some surrounding gas, or ambient medium). On the left you see the first setup in which the density falls off according to 1/r and extends to infinity. The Bondi Radius is set to be 100 </a:t>
            </a:r>
            <a:r>
              <a:rPr lang="en-US" i="0" dirty="0" err="1"/>
              <a:t>Rg</a:t>
            </a:r>
            <a:r>
              <a:rPr lang="en-US" i="0" dirty="0"/>
              <a:t>. Note that we have scaled down the problem significantly for computational reasons. On the right we have the same setup within 1000 </a:t>
            </a:r>
            <a:r>
              <a:rPr lang="en-US" i="0" dirty="0" err="1"/>
              <a:t>rg</a:t>
            </a:r>
            <a:r>
              <a:rPr lang="en-US" i="0" dirty="0"/>
              <a:t>, but at 1000 </a:t>
            </a:r>
            <a:r>
              <a:rPr lang="en-US" i="0" dirty="0" err="1"/>
              <a:t>rg</a:t>
            </a:r>
            <a:r>
              <a:rPr lang="en-US" i="0" dirty="0"/>
              <a:t> the density falls of sharply to zero. You can think of this like the edge of a galaxy or just a transition point in the ambient medium. I will refer to these setups as infinite and cutoff, respectively.</a:t>
            </a:r>
          </a:p>
          <a:p>
            <a:pPr marL="0" lvl="0" indent="0" algn="l" rtl="0">
              <a:spcBef>
                <a:spcPts val="0"/>
              </a:spcBef>
              <a:spcAft>
                <a:spcPts val="0"/>
              </a:spcAft>
              <a:buNone/>
            </a:pPr>
            <a:endParaRPr lang="en-US" i="0" dirty="0"/>
          </a:p>
          <a:p>
            <a:pPr marL="0" lvl="0" indent="0" algn="l" rtl="0">
              <a:spcBef>
                <a:spcPts val="0"/>
              </a:spcBef>
              <a:spcAft>
                <a:spcPts val="0"/>
              </a:spcAft>
              <a:buNone/>
            </a:pPr>
            <a:r>
              <a:rPr lang="en-US" i="0" dirty="0"/>
              <a:t>In each case, note that the jet may encounter less resistance as it moves outward, which may allow for transitions in profile.</a:t>
            </a:r>
          </a:p>
          <a:p>
            <a:pPr marL="0" lvl="0" indent="0" algn="l" rtl="0">
              <a:spcBef>
                <a:spcPts val="0"/>
              </a:spcBef>
              <a:spcAft>
                <a:spcPts val="0"/>
              </a:spcAft>
              <a:buNone/>
            </a:pPr>
            <a:br>
              <a:rPr lang="en-US" i="0" dirty="0"/>
            </a:br>
            <a:r>
              <a:rPr lang="en-US" i="0" dirty="0"/>
              <a:t>We can now see what these simulations look like.</a:t>
            </a:r>
            <a:endParaRPr i="0" dirty="0"/>
          </a:p>
        </p:txBody>
      </p:sp>
      <p:sp>
        <p:nvSpPr>
          <p:cNvPr id="207" name="Google Shape;207;g126d55298d5_0_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26d55298d5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126d55298d5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dirty="0"/>
              <a:t>In the infinite case, you can see that jets are launched and they very quickly start getting turned around in to backflows, like a squirt gun hitting a wall. These backflows extend far back. Together with the ambient gas, they provide pressure that prevents this jet from expanding. In fact, you can see it looks almost cylindrical.</a:t>
            </a:r>
          </a:p>
          <a:p>
            <a:pPr marL="0" lvl="0" indent="0" algn="l" rtl="0">
              <a:spcBef>
                <a:spcPts val="0"/>
              </a:spcBef>
              <a:spcAft>
                <a:spcPts val="0"/>
              </a:spcAft>
              <a:buNone/>
            </a:pPr>
            <a:endParaRPr lang="en-US" i="0" dirty="0"/>
          </a:p>
          <a:p>
            <a:pPr marL="0" lvl="0" indent="0" algn="l" rtl="0">
              <a:spcBef>
                <a:spcPts val="0"/>
              </a:spcBef>
              <a:spcAft>
                <a:spcPts val="0"/>
              </a:spcAft>
              <a:buNone/>
            </a:pPr>
            <a:r>
              <a:rPr lang="en-US" i="0" dirty="0"/>
              <a:t>In the cutoff case, the jet looks similar at first. Again, it starts getting turned around. However, once it reaches the density cutoff, the story changes drastically. The jet no longer has inward pressure from the ambient medium or backflows and so it is able to expand strongly and quickly.</a:t>
            </a:r>
          </a:p>
          <a:p>
            <a:pPr marL="0" lvl="0" indent="0" algn="l" rtl="0">
              <a:spcBef>
                <a:spcPts val="0"/>
              </a:spcBef>
              <a:spcAft>
                <a:spcPts val="0"/>
              </a:spcAft>
              <a:buNone/>
            </a:pPr>
            <a:endParaRPr lang="en-US" i="0" dirty="0"/>
          </a:p>
          <a:p>
            <a:pPr marL="0" lvl="0" indent="0" algn="l" rtl="0">
              <a:spcBef>
                <a:spcPts val="0"/>
              </a:spcBef>
              <a:spcAft>
                <a:spcPts val="0"/>
              </a:spcAft>
              <a:buNone/>
            </a:pPr>
            <a:r>
              <a:rPr lang="en-US" i="0" dirty="0"/>
              <a:t>It can even be a bit tough to see the full difference here since jets are low density.</a:t>
            </a:r>
            <a:endParaRPr i="0" dirty="0"/>
          </a:p>
        </p:txBody>
      </p:sp>
      <p:sp>
        <p:nvSpPr>
          <p:cNvPr id="223" name="Google Shape;223;g126d55298d5_0_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26d55298d5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126d55298d5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dirty="0"/>
              <a:t>So with that in mind it is helpful to look at colormaps sigma, or the magnetization, since jets are highly magnetized. Note that the infinite case is very tightly collimated, whereas the cutoff jet has a very wide, conical structure. It is also worth noting that zoomed out the jet looks entirely conical, and some of the transitions which we will soon see are occurring much closer to the black hole. </a:t>
            </a:r>
          </a:p>
          <a:p>
            <a:pPr marL="0" lvl="0" indent="0" algn="l" rtl="0">
              <a:spcBef>
                <a:spcPts val="0"/>
              </a:spcBef>
              <a:spcAft>
                <a:spcPts val="0"/>
              </a:spcAft>
              <a:buNone/>
            </a:pPr>
            <a:endParaRPr lang="en-US" i="0" dirty="0"/>
          </a:p>
          <a:p>
            <a:pPr marL="0" lvl="0" indent="0" algn="l" rtl="0">
              <a:spcBef>
                <a:spcPts val="0"/>
              </a:spcBef>
              <a:spcAft>
                <a:spcPts val="0"/>
              </a:spcAft>
              <a:buNone/>
            </a:pPr>
            <a:r>
              <a:rPr lang="en-US" i="0" dirty="0"/>
              <a:t>In order to more robustly consider jet shape, we turn to the plots we saw earlier when we were looking at observations. </a:t>
            </a:r>
            <a:endParaRPr i="0" dirty="0"/>
          </a:p>
        </p:txBody>
      </p:sp>
      <p:sp>
        <p:nvSpPr>
          <p:cNvPr id="235" name="Google Shape;235;g126d55298d5_0_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28d3a9d2b3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128d3a9d2b3_0_2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dirty="0"/>
              <a:t>So here you see the same plot, with the infinite condition in blue, the cutoff in orange, and the case with no ambient medium in a soft green. Again this is a log log plot of jet width vs distance along the jet. In addition, you can see vertical lines corresponding to the Bondi Radius and density cutoff. Let’s look at these one by one.</a:t>
            </a:r>
            <a:endParaRPr i="0" dirty="0"/>
          </a:p>
        </p:txBody>
      </p:sp>
      <p:sp>
        <p:nvSpPr>
          <p:cNvPr id="249" name="Google Shape;249;g128d3a9d2b3_0_2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Helvetica Neue Light"/>
              <a:buNone/>
              <a:defRPr b="0" i="0">
                <a:latin typeface="Helvetica Neue Light"/>
                <a:ea typeface="Helvetica Neue Light"/>
                <a:cs typeface="Helvetica Neue Light"/>
                <a:sym typeface="Helvetica Neue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b="0" i="0">
                <a:solidFill>
                  <a:srgbClr val="888888"/>
                </a:solidFill>
                <a:latin typeface="Helvetica Neue Light"/>
                <a:ea typeface="Helvetica Neue Light"/>
                <a:cs typeface="Helvetica Neue Light"/>
                <a:sym typeface="Helvetica Neue Light"/>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Helvetica Neue Light"/>
                <a:ea typeface="Helvetica Neue Light"/>
                <a:cs typeface="Helvetica Neue Light"/>
                <a:sym typeface="Helvetica Neue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8339169" y="4767263"/>
            <a:ext cx="597573"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000000"/>
                </a:solidFill>
                <a:latin typeface="Helvetica Neue Light"/>
                <a:ea typeface="Helvetica Neue Light"/>
                <a:cs typeface="Helvetica Neue Light"/>
                <a:sym typeface="Helvetica Neue Light"/>
              </a:defRPr>
            </a:lvl1pPr>
            <a:lvl2pPr marL="0" lvl="1" indent="0" algn="r">
              <a:spcBef>
                <a:spcPts val="0"/>
              </a:spcBef>
              <a:buNone/>
              <a:defRPr sz="1200" b="0" i="0" u="none" strike="noStrike" cap="none">
                <a:solidFill>
                  <a:srgbClr val="000000"/>
                </a:solidFill>
                <a:latin typeface="Helvetica Neue Light"/>
                <a:ea typeface="Helvetica Neue Light"/>
                <a:cs typeface="Helvetica Neue Light"/>
                <a:sym typeface="Helvetica Neue Light"/>
              </a:defRPr>
            </a:lvl2pPr>
            <a:lvl3pPr marL="0" lvl="2" indent="0" algn="r">
              <a:spcBef>
                <a:spcPts val="0"/>
              </a:spcBef>
              <a:buNone/>
              <a:defRPr sz="1200" b="0" i="0" u="none" strike="noStrike" cap="none">
                <a:solidFill>
                  <a:srgbClr val="000000"/>
                </a:solidFill>
                <a:latin typeface="Helvetica Neue Light"/>
                <a:ea typeface="Helvetica Neue Light"/>
                <a:cs typeface="Helvetica Neue Light"/>
                <a:sym typeface="Helvetica Neue Light"/>
              </a:defRPr>
            </a:lvl3pPr>
            <a:lvl4pPr marL="0" lvl="3" indent="0" algn="r">
              <a:spcBef>
                <a:spcPts val="0"/>
              </a:spcBef>
              <a:buNone/>
              <a:defRPr sz="1200" b="0" i="0" u="none" strike="noStrike" cap="none">
                <a:solidFill>
                  <a:srgbClr val="000000"/>
                </a:solidFill>
                <a:latin typeface="Helvetica Neue Light"/>
                <a:ea typeface="Helvetica Neue Light"/>
                <a:cs typeface="Helvetica Neue Light"/>
                <a:sym typeface="Helvetica Neue Light"/>
              </a:defRPr>
            </a:lvl4pPr>
            <a:lvl5pPr marL="0" lvl="4" indent="0" algn="r">
              <a:spcBef>
                <a:spcPts val="0"/>
              </a:spcBef>
              <a:buNone/>
              <a:defRPr sz="1200" b="0" i="0" u="none" strike="noStrike" cap="none">
                <a:solidFill>
                  <a:srgbClr val="000000"/>
                </a:solidFill>
                <a:latin typeface="Helvetica Neue Light"/>
                <a:ea typeface="Helvetica Neue Light"/>
                <a:cs typeface="Helvetica Neue Light"/>
                <a:sym typeface="Helvetica Neue Light"/>
              </a:defRPr>
            </a:lvl5pPr>
            <a:lvl6pPr marL="0" lvl="5" indent="0" algn="r">
              <a:spcBef>
                <a:spcPts val="0"/>
              </a:spcBef>
              <a:buNone/>
              <a:defRPr sz="1200" b="0" i="0" u="none" strike="noStrike" cap="none">
                <a:solidFill>
                  <a:srgbClr val="000000"/>
                </a:solidFill>
                <a:latin typeface="Helvetica Neue Light"/>
                <a:ea typeface="Helvetica Neue Light"/>
                <a:cs typeface="Helvetica Neue Light"/>
                <a:sym typeface="Helvetica Neue Light"/>
              </a:defRPr>
            </a:lvl6pPr>
            <a:lvl7pPr marL="0" lvl="6" indent="0" algn="r">
              <a:spcBef>
                <a:spcPts val="0"/>
              </a:spcBef>
              <a:buNone/>
              <a:defRPr sz="1200" b="0" i="0" u="none" strike="noStrike" cap="none">
                <a:solidFill>
                  <a:srgbClr val="000000"/>
                </a:solidFill>
                <a:latin typeface="Helvetica Neue Light"/>
                <a:ea typeface="Helvetica Neue Light"/>
                <a:cs typeface="Helvetica Neue Light"/>
                <a:sym typeface="Helvetica Neue Light"/>
              </a:defRPr>
            </a:lvl7pPr>
            <a:lvl8pPr marL="0" lvl="7" indent="0" algn="r">
              <a:spcBef>
                <a:spcPts val="0"/>
              </a:spcBef>
              <a:buNone/>
              <a:defRPr sz="1200" b="0" i="0" u="none" strike="noStrike" cap="none">
                <a:solidFill>
                  <a:srgbClr val="000000"/>
                </a:solidFill>
                <a:latin typeface="Helvetica Neue Light"/>
                <a:ea typeface="Helvetica Neue Light"/>
                <a:cs typeface="Helvetica Neue Light"/>
                <a:sym typeface="Helvetica Neue Light"/>
              </a:defRPr>
            </a:lvl8pPr>
            <a:lvl9pPr marL="0" lvl="8" indent="0" algn="r">
              <a:spcBef>
                <a:spcPts val="0"/>
              </a:spcBef>
              <a:buNone/>
              <a:defRPr sz="1200" b="0" i="0" u="none" strike="noStrike" cap="none">
                <a:solidFill>
                  <a:srgbClr val="000000"/>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Helvetica Neue Light"/>
              <a:buNone/>
              <a:defRPr sz="2000" b="0" i="0">
                <a:latin typeface="Helvetica Neue Light"/>
                <a:ea typeface="Helvetica Neue Light"/>
                <a:cs typeface="Helvetica Neue Light"/>
                <a:sym typeface="Helvetica Neue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a:spLocks noGrp="1"/>
          </p:cNvSpPr>
          <p:nvPr>
            <p:ph type="pic" idx="2"/>
          </p:nvPr>
        </p:nvSpPr>
        <p:spPr>
          <a:xfrm>
            <a:off x="1792288" y="459581"/>
            <a:ext cx="5486400" cy="3086100"/>
          </a:xfrm>
          <a:prstGeom prst="rect">
            <a:avLst/>
          </a:prstGeom>
          <a:noFill/>
          <a:ln>
            <a:noFill/>
          </a:ln>
        </p:spPr>
      </p:sp>
      <p:sp>
        <p:nvSpPr>
          <p:cNvPr id="71" name="Google Shape;71;p11"/>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b="0" i="0">
                <a:latin typeface="Helvetica Neue Light"/>
                <a:ea typeface="Helvetica Neue Light"/>
                <a:cs typeface="Helvetica Neue Light"/>
                <a:sym typeface="Helvetica Neue Light"/>
              </a:defRPr>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2" name="Google Shape;72;p1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Helvetica Neue Light"/>
                <a:ea typeface="Helvetica Neue Light"/>
                <a:cs typeface="Helvetica Neue Light"/>
                <a:sym typeface="Helvetica Neue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atin typeface="Helvetica Neue Light"/>
                <a:ea typeface="Helvetica Neue Light"/>
                <a:cs typeface="Helvetica Neue Light"/>
                <a:sym typeface="Helvetica Neue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txBox="1">
            <a:spLocks noGrp="1"/>
          </p:cNvSpPr>
          <p:nvPr>
            <p:ph type="sldNum" idx="12"/>
          </p:nvPr>
        </p:nvSpPr>
        <p:spPr>
          <a:xfrm>
            <a:off x="8339169" y="4767263"/>
            <a:ext cx="597573"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rgbClr val="000000"/>
                </a:solidFill>
                <a:latin typeface="Helvetica Neue Light"/>
                <a:ea typeface="Helvetica Neue Light"/>
                <a:cs typeface="Helvetica Neue Light"/>
                <a:sym typeface="Helvetica Neue Light"/>
              </a:defRPr>
            </a:lvl1pPr>
            <a:lvl2pPr marL="0" lvl="1" indent="0" algn="r">
              <a:spcBef>
                <a:spcPts val="0"/>
              </a:spcBef>
              <a:buNone/>
              <a:defRPr sz="1200" b="0" i="0">
                <a:solidFill>
                  <a:srgbClr val="000000"/>
                </a:solidFill>
                <a:latin typeface="Helvetica Neue Light"/>
                <a:ea typeface="Helvetica Neue Light"/>
                <a:cs typeface="Helvetica Neue Light"/>
                <a:sym typeface="Helvetica Neue Light"/>
              </a:defRPr>
            </a:lvl2pPr>
            <a:lvl3pPr marL="0" lvl="2" indent="0" algn="r">
              <a:spcBef>
                <a:spcPts val="0"/>
              </a:spcBef>
              <a:buNone/>
              <a:defRPr sz="1200" b="0" i="0">
                <a:solidFill>
                  <a:srgbClr val="000000"/>
                </a:solidFill>
                <a:latin typeface="Helvetica Neue Light"/>
                <a:ea typeface="Helvetica Neue Light"/>
                <a:cs typeface="Helvetica Neue Light"/>
                <a:sym typeface="Helvetica Neue Light"/>
              </a:defRPr>
            </a:lvl3pPr>
            <a:lvl4pPr marL="0" lvl="3" indent="0" algn="r">
              <a:spcBef>
                <a:spcPts val="0"/>
              </a:spcBef>
              <a:buNone/>
              <a:defRPr sz="1200" b="0" i="0">
                <a:solidFill>
                  <a:srgbClr val="000000"/>
                </a:solidFill>
                <a:latin typeface="Helvetica Neue Light"/>
                <a:ea typeface="Helvetica Neue Light"/>
                <a:cs typeface="Helvetica Neue Light"/>
                <a:sym typeface="Helvetica Neue Light"/>
              </a:defRPr>
            </a:lvl4pPr>
            <a:lvl5pPr marL="0" lvl="4" indent="0" algn="r">
              <a:spcBef>
                <a:spcPts val="0"/>
              </a:spcBef>
              <a:buNone/>
              <a:defRPr sz="1200" b="0" i="0">
                <a:solidFill>
                  <a:srgbClr val="000000"/>
                </a:solidFill>
                <a:latin typeface="Helvetica Neue Light"/>
                <a:ea typeface="Helvetica Neue Light"/>
                <a:cs typeface="Helvetica Neue Light"/>
                <a:sym typeface="Helvetica Neue Light"/>
              </a:defRPr>
            </a:lvl5pPr>
            <a:lvl6pPr marL="0" lvl="5" indent="0" algn="r">
              <a:spcBef>
                <a:spcPts val="0"/>
              </a:spcBef>
              <a:buNone/>
              <a:defRPr sz="1200" b="0" i="0">
                <a:solidFill>
                  <a:srgbClr val="000000"/>
                </a:solidFill>
                <a:latin typeface="Helvetica Neue Light"/>
                <a:ea typeface="Helvetica Neue Light"/>
                <a:cs typeface="Helvetica Neue Light"/>
                <a:sym typeface="Helvetica Neue Light"/>
              </a:defRPr>
            </a:lvl6pPr>
            <a:lvl7pPr marL="0" lvl="6" indent="0" algn="r">
              <a:spcBef>
                <a:spcPts val="0"/>
              </a:spcBef>
              <a:buNone/>
              <a:defRPr sz="1200" b="0" i="0">
                <a:solidFill>
                  <a:srgbClr val="000000"/>
                </a:solidFill>
                <a:latin typeface="Helvetica Neue Light"/>
                <a:ea typeface="Helvetica Neue Light"/>
                <a:cs typeface="Helvetica Neue Light"/>
                <a:sym typeface="Helvetica Neue Light"/>
              </a:defRPr>
            </a:lvl7pPr>
            <a:lvl8pPr marL="0" lvl="7" indent="0" algn="r">
              <a:spcBef>
                <a:spcPts val="0"/>
              </a:spcBef>
              <a:buNone/>
              <a:defRPr sz="1200" b="0" i="0">
                <a:solidFill>
                  <a:srgbClr val="000000"/>
                </a:solidFill>
                <a:latin typeface="Helvetica Neue Light"/>
                <a:ea typeface="Helvetica Neue Light"/>
                <a:cs typeface="Helvetica Neue Light"/>
                <a:sym typeface="Helvetica Neue Light"/>
              </a:defRPr>
            </a:lvl8pPr>
            <a:lvl9pPr marL="0" lvl="8" indent="0" algn="r">
              <a:spcBef>
                <a:spcPts val="0"/>
              </a:spcBef>
              <a:buNone/>
              <a:defRPr sz="1200" b="0" i="0">
                <a:solidFill>
                  <a:srgbClr val="000000"/>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1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Helvetica Neue Light"/>
              <a:buNone/>
              <a:defRPr b="0" i="0">
                <a:latin typeface="Helvetica Neue Light"/>
                <a:ea typeface="Helvetica Neue Light"/>
                <a:cs typeface="Helvetica Neue Light"/>
                <a:sym typeface="Helvetica Neue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2"/>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b="0" i="0">
                <a:latin typeface="Helvetica Neue Light"/>
                <a:ea typeface="Helvetica Neue Light"/>
                <a:cs typeface="Helvetica Neue Light"/>
                <a:sym typeface="Helvetica Neue Light"/>
              </a:defRPr>
            </a:lvl1pPr>
            <a:lvl2pPr marL="914400" lvl="1" indent="-406400" algn="l">
              <a:spcBef>
                <a:spcPts val="560"/>
              </a:spcBef>
              <a:spcAft>
                <a:spcPts val="0"/>
              </a:spcAft>
              <a:buClr>
                <a:schemeClr val="dk1"/>
              </a:buClr>
              <a:buSzPts val="2800"/>
              <a:buChar char="–"/>
              <a:defRPr b="0" i="0">
                <a:latin typeface="Helvetica Neue Light"/>
                <a:ea typeface="Helvetica Neue Light"/>
                <a:cs typeface="Helvetica Neue Light"/>
                <a:sym typeface="Helvetica Neue Light"/>
              </a:defRPr>
            </a:lvl2pPr>
            <a:lvl3pPr marL="1371600" lvl="2" indent="-381000" algn="l">
              <a:spcBef>
                <a:spcPts val="480"/>
              </a:spcBef>
              <a:spcAft>
                <a:spcPts val="0"/>
              </a:spcAft>
              <a:buClr>
                <a:schemeClr val="dk1"/>
              </a:buClr>
              <a:buSzPts val="2400"/>
              <a:buChar char="•"/>
              <a:defRPr b="0" i="0">
                <a:latin typeface="Helvetica Neue Light"/>
                <a:ea typeface="Helvetica Neue Light"/>
                <a:cs typeface="Helvetica Neue Light"/>
                <a:sym typeface="Helvetica Neue Light"/>
              </a:defRPr>
            </a:lvl3pPr>
            <a:lvl4pPr marL="1828800" lvl="3" indent="-355600" algn="l">
              <a:spcBef>
                <a:spcPts val="400"/>
              </a:spcBef>
              <a:spcAft>
                <a:spcPts val="0"/>
              </a:spcAft>
              <a:buClr>
                <a:schemeClr val="dk1"/>
              </a:buClr>
              <a:buSzPts val="2000"/>
              <a:buChar char="–"/>
              <a:defRPr b="0" i="0">
                <a:latin typeface="Helvetica Neue Light"/>
                <a:ea typeface="Helvetica Neue Light"/>
                <a:cs typeface="Helvetica Neue Light"/>
                <a:sym typeface="Helvetica Neue Light"/>
              </a:defRPr>
            </a:lvl4pPr>
            <a:lvl5pPr marL="2286000" lvl="4" indent="-355600" algn="l">
              <a:spcBef>
                <a:spcPts val="400"/>
              </a:spcBef>
              <a:spcAft>
                <a:spcPts val="0"/>
              </a:spcAft>
              <a:buClr>
                <a:schemeClr val="dk1"/>
              </a:buClr>
              <a:buSzPts val="2000"/>
              <a:buChar char="»"/>
              <a:defRPr b="0" i="0">
                <a:latin typeface="Helvetica Neue Light"/>
                <a:ea typeface="Helvetica Neue Light"/>
                <a:cs typeface="Helvetica Neue Light"/>
                <a:sym typeface="Helvetica Neue Ligh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8" name="Google Shape;78;p1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Helvetica Neue Light"/>
                <a:ea typeface="Helvetica Neue Light"/>
                <a:cs typeface="Helvetica Neue Light"/>
                <a:sym typeface="Helvetica Neue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339169" y="4767263"/>
            <a:ext cx="597573"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rgbClr val="000000"/>
                </a:solidFill>
                <a:latin typeface="Helvetica Neue Light"/>
                <a:ea typeface="Helvetica Neue Light"/>
                <a:cs typeface="Helvetica Neue Light"/>
                <a:sym typeface="Helvetica Neue Light"/>
              </a:defRPr>
            </a:lvl1pPr>
            <a:lvl2pPr marL="0" lvl="1" indent="0" algn="r">
              <a:spcBef>
                <a:spcPts val="0"/>
              </a:spcBef>
              <a:buNone/>
              <a:defRPr sz="1200" b="0" i="0">
                <a:solidFill>
                  <a:srgbClr val="000000"/>
                </a:solidFill>
                <a:latin typeface="Helvetica Neue Light"/>
                <a:ea typeface="Helvetica Neue Light"/>
                <a:cs typeface="Helvetica Neue Light"/>
                <a:sym typeface="Helvetica Neue Light"/>
              </a:defRPr>
            </a:lvl2pPr>
            <a:lvl3pPr marL="0" lvl="2" indent="0" algn="r">
              <a:spcBef>
                <a:spcPts val="0"/>
              </a:spcBef>
              <a:buNone/>
              <a:defRPr sz="1200" b="0" i="0">
                <a:solidFill>
                  <a:srgbClr val="000000"/>
                </a:solidFill>
                <a:latin typeface="Helvetica Neue Light"/>
                <a:ea typeface="Helvetica Neue Light"/>
                <a:cs typeface="Helvetica Neue Light"/>
                <a:sym typeface="Helvetica Neue Light"/>
              </a:defRPr>
            </a:lvl3pPr>
            <a:lvl4pPr marL="0" lvl="3" indent="0" algn="r">
              <a:spcBef>
                <a:spcPts val="0"/>
              </a:spcBef>
              <a:buNone/>
              <a:defRPr sz="1200" b="0" i="0">
                <a:solidFill>
                  <a:srgbClr val="000000"/>
                </a:solidFill>
                <a:latin typeface="Helvetica Neue Light"/>
                <a:ea typeface="Helvetica Neue Light"/>
                <a:cs typeface="Helvetica Neue Light"/>
                <a:sym typeface="Helvetica Neue Light"/>
              </a:defRPr>
            </a:lvl4pPr>
            <a:lvl5pPr marL="0" lvl="4" indent="0" algn="r">
              <a:spcBef>
                <a:spcPts val="0"/>
              </a:spcBef>
              <a:buNone/>
              <a:defRPr sz="1200" b="0" i="0">
                <a:solidFill>
                  <a:srgbClr val="000000"/>
                </a:solidFill>
                <a:latin typeface="Helvetica Neue Light"/>
                <a:ea typeface="Helvetica Neue Light"/>
                <a:cs typeface="Helvetica Neue Light"/>
                <a:sym typeface="Helvetica Neue Light"/>
              </a:defRPr>
            </a:lvl5pPr>
            <a:lvl6pPr marL="0" lvl="5" indent="0" algn="r">
              <a:spcBef>
                <a:spcPts val="0"/>
              </a:spcBef>
              <a:buNone/>
              <a:defRPr sz="1200" b="0" i="0">
                <a:solidFill>
                  <a:srgbClr val="000000"/>
                </a:solidFill>
                <a:latin typeface="Helvetica Neue Light"/>
                <a:ea typeface="Helvetica Neue Light"/>
                <a:cs typeface="Helvetica Neue Light"/>
                <a:sym typeface="Helvetica Neue Light"/>
              </a:defRPr>
            </a:lvl6pPr>
            <a:lvl7pPr marL="0" lvl="6" indent="0" algn="r">
              <a:spcBef>
                <a:spcPts val="0"/>
              </a:spcBef>
              <a:buNone/>
              <a:defRPr sz="1200" b="0" i="0">
                <a:solidFill>
                  <a:srgbClr val="000000"/>
                </a:solidFill>
                <a:latin typeface="Helvetica Neue Light"/>
                <a:ea typeface="Helvetica Neue Light"/>
                <a:cs typeface="Helvetica Neue Light"/>
                <a:sym typeface="Helvetica Neue Light"/>
              </a:defRPr>
            </a:lvl7pPr>
            <a:lvl8pPr marL="0" lvl="7" indent="0" algn="r">
              <a:spcBef>
                <a:spcPts val="0"/>
              </a:spcBef>
              <a:buNone/>
              <a:defRPr sz="1200" b="0" i="0">
                <a:solidFill>
                  <a:srgbClr val="000000"/>
                </a:solidFill>
                <a:latin typeface="Helvetica Neue Light"/>
                <a:ea typeface="Helvetica Neue Light"/>
                <a:cs typeface="Helvetica Neue Light"/>
                <a:sym typeface="Helvetica Neue Light"/>
              </a:defRPr>
            </a:lvl8pPr>
            <a:lvl9pPr marL="0" lvl="8" indent="0" algn="r">
              <a:spcBef>
                <a:spcPts val="0"/>
              </a:spcBef>
              <a:buNone/>
              <a:defRPr sz="1200" b="0" i="0">
                <a:solidFill>
                  <a:srgbClr val="000000"/>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
        <p:nvSpPr>
          <p:cNvPr id="80" name="Google Shape;80;p12"/>
          <p:cNvSpPr txBox="1"/>
          <p:nvPr/>
        </p:nvSpPr>
        <p:spPr>
          <a:xfrm>
            <a:off x="3136197" y="-304560"/>
            <a:ext cx="1846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a:solidFill>
                <a:schemeClr val="dk1"/>
              </a:solidFill>
              <a:latin typeface="Helvetica Neue Light"/>
              <a:ea typeface="Helvetica Neue Light"/>
              <a:cs typeface="Helvetica Neue Light"/>
              <a:sym typeface="Helvetica Neue Light"/>
            </a:endParaRPr>
          </a:p>
        </p:txBody>
      </p:sp>
      <p:sp>
        <p:nvSpPr>
          <p:cNvPr id="81" name="Google Shape;81;p1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Helvetica Neue Light"/>
              <a:buNone/>
              <a:defRPr b="0" i="0">
                <a:latin typeface="Helvetica Neue Light"/>
                <a:ea typeface="Helvetica Neue Light"/>
                <a:cs typeface="Helvetica Neue Light"/>
                <a:sym typeface="Helvetica Neue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3"/>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b="0" i="0">
                <a:latin typeface="Helvetica Neue Light"/>
                <a:ea typeface="Helvetica Neue Light"/>
                <a:cs typeface="Helvetica Neue Light"/>
                <a:sym typeface="Helvetica Neue Light"/>
              </a:defRPr>
            </a:lvl1pPr>
            <a:lvl2pPr marL="914400" lvl="1" indent="-406400" algn="l">
              <a:spcBef>
                <a:spcPts val="560"/>
              </a:spcBef>
              <a:spcAft>
                <a:spcPts val="0"/>
              </a:spcAft>
              <a:buClr>
                <a:schemeClr val="dk1"/>
              </a:buClr>
              <a:buSzPts val="2800"/>
              <a:buChar char="–"/>
              <a:defRPr b="0" i="0">
                <a:latin typeface="Helvetica Neue Light"/>
                <a:ea typeface="Helvetica Neue Light"/>
                <a:cs typeface="Helvetica Neue Light"/>
                <a:sym typeface="Helvetica Neue Light"/>
              </a:defRPr>
            </a:lvl2pPr>
            <a:lvl3pPr marL="1371600" lvl="2" indent="-381000" algn="l">
              <a:spcBef>
                <a:spcPts val="480"/>
              </a:spcBef>
              <a:spcAft>
                <a:spcPts val="0"/>
              </a:spcAft>
              <a:buClr>
                <a:schemeClr val="dk1"/>
              </a:buClr>
              <a:buSzPts val="2400"/>
              <a:buChar char="•"/>
              <a:defRPr b="0" i="0">
                <a:latin typeface="Helvetica Neue Light"/>
                <a:ea typeface="Helvetica Neue Light"/>
                <a:cs typeface="Helvetica Neue Light"/>
                <a:sym typeface="Helvetica Neue Light"/>
              </a:defRPr>
            </a:lvl3pPr>
            <a:lvl4pPr marL="1828800" lvl="3" indent="-355600" algn="l">
              <a:spcBef>
                <a:spcPts val="400"/>
              </a:spcBef>
              <a:spcAft>
                <a:spcPts val="0"/>
              </a:spcAft>
              <a:buClr>
                <a:schemeClr val="dk1"/>
              </a:buClr>
              <a:buSzPts val="2000"/>
              <a:buChar char="–"/>
              <a:defRPr b="0" i="0">
                <a:latin typeface="Helvetica Neue Light"/>
                <a:ea typeface="Helvetica Neue Light"/>
                <a:cs typeface="Helvetica Neue Light"/>
                <a:sym typeface="Helvetica Neue Light"/>
              </a:defRPr>
            </a:lvl4pPr>
            <a:lvl5pPr marL="2286000" lvl="4" indent="-355600" algn="l">
              <a:spcBef>
                <a:spcPts val="400"/>
              </a:spcBef>
              <a:spcAft>
                <a:spcPts val="0"/>
              </a:spcAft>
              <a:buClr>
                <a:schemeClr val="dk1"/>
              </a:buClr>
              <a:buSzPts val="2000"/>
              <a:buChar char="»"/>
              <a:defRPr b="0" i="0">
                <a:latin typeface="Helvetica Neue Light"/>
                <a:ea typeface="Helvetica Neue Light"/>
                <a:cs typeface="Helvetica Neue Light"/>
                <a:sym typeface="Helvetica Neue Ligh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 name="Google Shape;85;p1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sldNum" idx="12"/>
          </p:nvPr>
        </p:nvSpPr>
        <p:spPr>
          <a:xfrm>
            <a:off x="8339169" y="4767263"/>
            <a:ext cx="597573"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rgbClr val="000000"/>
                </a:solidFill>
                <a:latin typeface="Helvetica Neue Light"/>
                <a:ea typeface="Helvetica Neue Light"/>
                <a:cs typeface="Helvetica Neue Light"/>
                <a:sym typeface="Helvetica Neue Light"/>
              </a:defRPr>
            </a:lvl1pPr>
            <a:lvl2pPr marL="0" lvl="1" indent="0" algn="r">
              <a:spcBef>
                <a:spcPts val="0"/>
              </a:spcBef>
              <a:buNone/>
              <a:defRPr sz="1200" b="0" i="0">
                <a:solidFill>
                  <a:srgbClr val="000000"/>
                </a:solidFill>
                <a:latin typeface="Helvetica Neue Light"/>
                <a:ea typeface="Helvetica Neue Light"/>
                <a:cs typeface="Helvetica Neue Light"/>
                <a:sym typeface="Helvetica Neue Light"/>
              </a:defRPr>
            </a:lvl2pPr>
            <a:lvl3pPr marL="0" lvl="2" indent="0" algn="r">
              <a:spcBef>
                <a:spcPts val="0"/>
              </a:spcBef>
              <a:buNone/>
              <a:defRPr sz="1200" b="0" i="0">
                <a:solidFill>
                  <a:srgbClr val="000000"/>
                </a:solidFill>
                <a:latin typeface="Helvetica Neue Light"/>
                <a:ea typeface="Helvetica Neue Light"/>
                <a:cs typeface="Helvetica Neue Light"/>
                <a:sym typeface="Helvetica Neue Light"/>
              </a:defRPr>
            </a:lvl3pPr>
            <a:lvl4pPr marL="0" lvl="3" indent="0" algn="r">
              <a:spcBef>
                <a:spcPts val="0"/>
              </a:spcBef>
              <a:buNone/>
              <a:defRPr sz="1200" b="0" i="0">
                <a:solidFill>
                  <a:srgbClr val="000000"/>
                </a:solidFill>
                <a:latin typeface="Helvetica Neue Light"/>
                <a:ea typeface="Helvetica Neue Light"/>
                <a:cs typeface="Helvetica Neue Light"/>
                <a:sym typeface="Helvetica Neue Light"/>
              </a:defRPr>
            </a:lvl4pPr>
            <a:lvl5pPr marL="0" lvl="4" indent="0" algn="r">
              <a:spcBef>
                <a:spcPts val="0"/>
              </a:spcBef>
              <a:buNone/>
              <a:defRPr sz="1200" b="0" i="0">
                <a:solidFill>
                  <a:srgbClr val="000000"/>
                </a:solidFill>
                <a:latin typeface="Helvetica Neue Light"/>
                <a:ea typeface="Helvetica Neue Light"/>
                <a:cs typeface="Helvetica Neue Light"/>
                <a:sym typeface="Helvetica Neue Light"/>
              </a:defRPr>
            </a:lvl5pPr>
            <a:lvl6pPr marL="0" lvl="5" indent="0" algn="r">
              <a:spcBef>
                <a:spcPts val="0"/>
              </a:spcBef>
              <a:buNone/>
              <a:defRPr sz="1200" b="0" i="0">
                <a:solidFill>
                  <a:srgbClr val="000000"/>
                </a:solidFill>
                <a:latin typeface="Helvetica Neue Light"/>
                <a:ea typeface="Helvetica Neue Light"/>
                <a:cs typeface="Helvetica Neue Light"/>
                <a:sym typeface="Helvetica Neue Light"/>
              </a:defRPr>
            </a:lvl6pPr>
            <a:lvl7pPr marL="0" lvl="6" indent="0" algn="r">
              <a:spcBef>
                <a:spcPts val="0"/>
              </a:spcBef>
              <a:buNone/>
              <a:defRPr sz="1200" b="0" i="0">
                <a:solidFill>
                  <a:srgbClr val="000000"/>
                </a:solidFill>
                <a:latin typeface="Helvetica Neue Light"/>
                <a:ea typeface="Helvetica Neue Light"/>
                <a:cs typeface="Helvetica Neue Light"/>
                <a:sym typeface="Helvetica Neue Light"/>
              </a:defRPr>
            </a:lvl7pPr>
            <a:lvl8pPr marL="0" lvl="7" indent="0" algn="r">
              <a:spcBef>
                <a:spcPts val="0"/>
              </a:spcBef>
              <a:buNone/>
              <a:defRPr sz="1200" b="0" i="0">
                <a:solidFill>
                  <a:srgbClr val="000000"/>
                </a:solidFill>
                <a:latin typeface="Helvetica Neue Light"/>
                <a:ea typeface="Helvetica Neue Light"/>
                <a:cs typeface="Helvetica Neue Light"/>
                <a:sym typeface="Helvetica Neue Light"/>
              </a:defRPr>
            </a:lvl8pPr>
            <a:lvl9pPr marL="0" lvl="8" indent="0" algn="r">
              <a:spcBef>
                <a:spcPts val="0"/>
              </a:spcBef>
              <a:buNone/>
              <a:defRPr sz="1200" b="0" i="0">
                <a:solidFill>
                  <a:srgbClr val="000000"/>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
        <p:nvSpPr>
          <p:cNvPr id="87" name="Google Shape;87;p1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88"/>
        <p:cNvGrpSpPr/>
        <p:nvPr/>
      </p:nvGrpSpPr>
      <p:grpSpPr>
        <a:xfrm>
          <a:off x="0" y="0"/>
          <a:ext cx="0" cy="0"/>
          <a:chOff x="0" y="0"/>
          <a:chExt cx="0" cy="0"/>
        </a:xfrm>
      </p:grpSpPr>
      <p:sp>
        <p:nvSpPr>
          <p:cNvPr id="89" name="Google Shape;89;p14"/>
          <p:cNvSpPr txBox="1">
            <a:spLocks noGrp="1"/>
          </p:cNvSpPr>
          <p:nvPr>
            <p:ph type="ctrTitle"/>
          </p:nvPr>
        </p:nvSpPr>
        <p:spPr>
          <a:xfrm>
            <a:off x="1143000" y="841375"/>
            <a:ext cx="6858000" cy="17907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dk1"/>
              </a:buClr>
              <a:buSzPts val="6000"/>
              <a:buFont typeface="Helvetica Neue Light"/>
              <a:buNone/>
              <a:defRPr sz="6000" b="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4"/>
          <p:cNvSpPr txBox="1">
            <a:spLocks noGrp="1"/>
          </p:cNvSpPr>
          <p:nvPr>
            <p:ph type="subTitle" idx="1"/>
          </p:nvPr>
        </p:nvSpPr>
        <p:spPr>
          <a:xfrm>
            <a:off x="1143000" y="2701925"/>
            <a:ext cx="6858000" cy="1241425"/>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chemeClr val="dk1"/>
              </a:buClr>
              <a:buSzPts val="2400"/>
              <a:buNone/>
              <a:defRPr sz="2400" b="0" i="0"/>
            </a:lvl1pPr>
            <a:lvl2pPr lvl="1" algn="ctr">
              <a:spcBef>
                <a:spcPts val="400"/>
              </a:spcBef>
              <a:spcAft>
                <a:spcPts val="0"/>
              </a:spcAft>
              <a:buClr>
                <a:schemeClr val="dk1"/>
              </a:buClr>
              <a:buSzPts val="2000"/>
              <a:buNone/>
              <a:defRPr sz="2000"/>
            </a:lvl2pPr>
            <a:lvl3pPr lvl="2" algn="ctr">
              <a:spcBef>
                <a:spcPts val="360"/>
              </a:spcBef>
              <a:spcAft>
                <a:spcPts val="0"/>
              </a:spcAft>
              <a:buClr>
                <a:schemeClr val="dk1"/>
              </a:buClr>
              <a:buSzPts val="1800"/>
              <a:buNone/>
              <a:defRPr sz="1800"/>
            </a:lvl3pPr>
            <a:lvl4pPr lvl="3" algn="ctr">
              <a:spcBef>
                <a:spcPts val="320"/>
              </a:spcBef>
              <a:spcAft>
                <a:spcPts val="0"/>
              </a:spcAft>
              <a:buClr>
                <a:schemeClr val="dk1"/>
              </a:buClr>
              <a:buSzPts val="1600"/>
              <a:buNone/>
              <a:defRPr sz="1600"/>
            </a:lvl4pPr>
            <a:lvl5pPr lvl="4" algn="ctr">
              <a:spcBef>
                <a:spcPts val="320"/>
              </a:spcBef>
              <a:spcAft>
                <a:spcPts val="0"/>
              </a:spcAft>
              <a:buClr>
                <a:schemeClr val="dk1"/>
              </a:buClr>
              <a:buSzPts val="1600"/>
              <a:buNone/>
              <a:defRPr sz="1600"/>
            </a:lvl5pPr>
            <a:lvl6pPr lvl="5" algn="ctr">
              <a:spcBef>
                <a:spcPts val="320"/>
              </a:spcBef>
              <a:spcAft>
                <a:spcPts val="0"/>
              </a:spcAft>
              <a:buClr>
                <a:schemeClr val="dk1"/>
              </a:buClr>
              <a:buSzPts val="1600"/>
              <a:buNone/>
              <a:defRPr sz="1600"/>
            </a:lvl6pPr>
            <a:lvl7pPr lvl="6" algn="ctr">
              <a:spcBef>
                <a:spcPts val="320"/>
              </a:spcBef>
              <a:spcAft>
                <a:spcPts val="0"/>
              </a:spcAft>
              <a:buClr>
                <a:schemeClr val="dk1"/>
              </a:buClr>
              <a:buSzPts val="1600"/>
              <a:buNone/>
              <a:defRPr sz="1600"/>
            </a:lvl7pPr>
            <a:lvl8pPr lvl="7" algn="ctr">
              <a:spcBef>
                <a:spcPts val="320"/>
              </a:spcBef>
              <a:spcAft>
                <a:spcPts val="0"/>
              </a:spcAft>
              <a:buClr>
                <a:schemeClr val="dk1"/>
              </a:buClr>
              <a:buSzPts val="1600"/>
              <a:buNone/>
              <a:defRPr sz="1600"/>
            </a:lvl8pPr>
            <a:lvl9pPr lvl="8" algn="ctr">
              <a:spcBef>
                <a:spcPts val="320"/>
              </a:spcBef>
              <a:spcAft>
                <a:spcPts val="0"/>
              </a:spcAft>
              <a:buClr>
                <a:schemeClr val="dk1"/>
              </a:buClr>
              <a:buSzPts val="1600"/>
              <a:buNone/>
              <a:defRPr sz="1600"/>
            </a:lvl9pPr>
          </a:lstStyle>
          <a:p>
            <a:endParaRPr/>
          </a:p>
        </p:txBody>
      </p:sp>
      <p:sp>
        <p:nvSpPr>
          <p:cNvPr id="91" name="Google Shape;91;p1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4"/>
          <p:cNvSpPr txBox="1">
            <a:spLocks noGrp="1"/>
          </p:cNvSpPr>
          <p:nvPr>
            <p:ph type="sldNum" idx="12"/>
          </p:nvPr>
        </p:nvSpPr>
        <p:spPr>
          <a:xfrm>
            <a:off x="8339169" y="4767263"/>
            <a:ext cx="597573"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rgbClr val="000000"/>
                </a:solidFill>
                <a:latin typeface="Helvetica Neue Light"/>
                <a:ea typeface="Helvetica Neue Light"/>
                <a:cs typeface="Helvetica Neue Light"/>
                <a:sym typeface="Helvetica Neue Light"/>
              </a:defRPr>
            </a:lvl1pPr>
            <a:lvl2pPr marL="0" lvl="1" indent="0" algn="r">
              <a:spcBef>
                <a:spcPts val="0"/>
              </a:spcBef>
              <a:buNone/>
              <a:defRPr sz="1200" b="0" i="0">
                <a:solidFill>
                  <a:srgbClr val="000000"/>
                </a:solidFill>
                <a:latin typeface="Helvetica Neue Light"/>
                <a:ea typeface="Helvetica Neue Light"/>
                <a:cs typeface="Helvetica Neue Light"/>
                <a:sym typeface="Helvetica Neue Light"/>
              </a:defRPr>
            </a:lvl2pPr>
            <a:lvl3pPr marL="0" lvl="2" indent="0" algn="r">
              <a:spcBef>
                <a:spcPts val="0"/>
              </a:spcBef>
              <a:buNone/>
              <a:defRPr sz="1200" b="0" i="0">
                <a:solidFill>
                  <a:srgbClr val="000000"/>
                </a:solidFill>
                <a:latin typeface="Helvetica Neue Light"/>
                <a:ea typeface="Helvetica Neue Light"/>
                <a:cs typeface="Helvetica Neue Light"/>
                <a:sym typeface="Helvetica Neue Light"/>
              </a:defRPr>
            </a:lvl3pPr>
            <a:lvl4pPr marL="0" lvl="3" indent="0" algn="r">
              <a:spcBef>
                <a:spcPts val="0"/>
              </a:spcBef>
              <a:buNone/>
              <a:defRPr sz="1200" b="0" i="0">
                <a:solidFill>
                  <a:srgbClr val="000000"/>
                </a:solidFill>
                <a:latin typeface="Helvetica Neue Light"/>
                <a:ea typeface="Helvetica Neue Light"/>
                <a:cs typeface="Helvetica Neue Light"/>
                <a:sym typeface="Helvetica Neue Light"/>
              </a:defRPr>
            </a:lvl4pPr>
            <a:lvl5pPr marL="0" lvl="4" indent="0" algn="r">
              <a:spcBef>
                <a:spcPts val="0"/>
              </a:spcBef>
              <a:buNone/>
              <a:defRPr sz="1200" b="0" i="0">
                <a:solidFill>
                  <a:srgbClr val="000000"/>
                </a:solidFill>
                <a:latin typeface="Helvetica Neue Light"/>
                <a:ea typeface="Helvetica Neue Light"/>
                <a:cs typeface="Helvetica Neue Light"/>
                <a:sym typeface="Helvetica Neue Light"/>
              </a:defRPr>
            </a:lvl5pPr>
            <a:lvl6pPr marL="0" lvl="5" indent="0" algn="r">
              <a:spcBef>
                <a:spcPts val="0"/>
              </a:spcBef>
              <a:buNone/>
              <a:defRPr sz="1200" b="0" i="0">
                <a:solidFill>
                  <a:srgbClr val="000000"/>
                </a:solidFill>
                <a:latin typeface="Helvetica Neue Light"/>
                <a:ea typeface="Helvetica Neue Light"/>
                <a:cs typeface="Helvetica Neue Light"/>
                <a:sym typeface="Helvetica Neue Light"/>
              </a:defRPr>
            </a:lvl6pPr>
            <a:lvl7pPr marL="0" lvl="6" indent="0" algn="r">
              <a:spcBef>
                <a:spcPts val="0"/>
              </a:spcBef>
              <a:buNone/>
              <a:defRPr sz="1200" b="0" i="0">
                <a:solidFill>
                  <a:srgbClr val="000000"/>
                </a:solidFill>
                <a:latin typeface="Helvetica Neue Light"/>
                <a:ea typeface="Helvetica Neue Light"/>
                <a:cs typeface="Helvetica Neue Light"/>
                <a:sym typeface="Helvetica Neue Light"/>
              </a:defRPr>
            </a:lvl7pPr>
            <a:lvl8pPr marL="0" lvl="7" indent="0" algn="r">
              <a:spcBef>
                <a:spcPts val="0"/>
              </a:spcBef>
              <a:buNone/>
              <a:defRPr sz="1200" b="0" i="0">
                <a:solidFill>
                  <a:srgbClr val="000000"/>
                </a:solidFill>
                <a:latin typeface="Helvetica Neue Light"/>
                <a:ea typeface="Helvetica Neue Light"/>
                <a:cs typeface="Helvetica Neue Light"/>
                <a:sym typeface="Helvetica Neue Light"/>
              </a:defRPr>
            </a:lvl8pPr>
            <a:lvl9pPr marL="0" lvl="8" indent="0" algn="r">
              <a:spcBef>
                <a:spcPts val="0"/>
              </a:spcBef>
              <a:buNone/>
              <a:defRPr sz="1200" b="0" i="0">
                <a:solidFill>
                  <a:srgbClr val="000000"/>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Helvetica Neue Light"/>
              <a:buNone/>
              <a:defRPr b="0" i="0">
                <a:latin typeface="Helvetica Neue Light"/>
                <a:ea typeface="Helvetica Neue Light"/>
                <a:cs typeface="Helvetica Neue Light"/>
                <a:sym typeface="Helvetica Neue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b="0" i="0">
                <a:latin typeface="Helvetica Neue Light"/>
                <a:ea typeface="Helvetica Neue Light"/>
                <a:cs typeface="Helvetica Neue Light"/>
                <a:sym typeface="Helvetica Neue Light"/>
              </a:defRPr>
            </a:lvl1pPr>
            <a:lvl2pPr marL="914400" lvl="1" indent="-406400" algn="l">
              <a:spcBef>
                <a:spcPts val="560"/>
              </a:spcBef>
              <a:spcAft>
                <a:spcPts val="0"/>
              </a:spcAft>
              <a:buClr>
                <a:schemeClr val="dk1"/>
              </a:buClr>
              <a:buSzPts val="2800"/>
              <a:buChar char="–"/>
              <a:defRPr b="0" i="0">
                <a:latin typeface="Helvetica Neue Light"/>
                <a:ea typeface="Helvetica Neue Light"/>
                <a:cs typeface="Helvetica Neue Light"/>
                <a:sym typeface="Helvetica Neue Light"/>
              </a:defRPr>
            </a:lvl2pPr>
            <a:lvl3pPr marL="1371600" lvl="2" indent="-381000" algn="l">
              <a:spcBef>
                <a:spcPts val="480"/>
              </a:spcBef>
              <a:spcAft>
                <a:spcPts val="0"/>
              </a:spcAft>
              <a:buClr>
                <a:schemeClr val="dk1"/>
              </a:buClr>
              <a:buSzPts val="2400"/>
              <a:buChar char="•"/>
              <a:defRPr b="0" i="0">
                <a:latin typeface="Helvetica Neue Light"/>
                <a:ea typeface="Helvetica Neue Light"/>
                <a:cs typeface="Helvetica Neue Light"/>
                <a:sym typeface="Helvetica Neue Light"/>
              </a:defRPr>
            </a:lvl3pPr>
            <a:lvl4pPr marL="1828800" lvl="3" indent="-355600" algn="l">
              <a:spcBef>
                <a:spcPts val="400"/>
              </a:spcBef>
              <a:spcAft>
                <a:spcPts val="0"/>
              </a:spcAft>
              <a:buClr>
                <a:schemeClr val="dk1"/>
              </a:buClr>
              <a:buSzPts val="2000"/>
              <a:buChar char="–"/>
              <a:defRPr b="0" i="0">
                <a:latin typeface="Helvetica Neue Light"/>
                <a:ea typeface="Helvetica Neue Light"/>
                <a:cs typeface="Helvetica Neue Light"/>
                <a:sym typeface="Helvetica Neue Light"/>
              </a:defRPr>
            </a:lvl4pPr>
            <a:lvl5pPr marL="2286000" lvl="4" indent="-355600" algn="l">
              <a:spcBef>
                <a:spcPts val="400"/>
              </a:spcBef>
              <a:spcAft>
                <a:spcPts val="0"/>
              </a:spcAft>
              <a:buClr>
                <a:schemeClr val="dk1"/>
              </a:buClr>
              <a:buSzPts val="2000"/>
              <a:buChar char="»"/>
              <a:defRPr b="0" i="0">
                <a:latin typeface="Helvetica Neue Light"/>
                <a:ea typeface="Helvetica Neue Light"/>
                <a:cs typeface="Helvetica Neue Light"/>
                <a:sym typeface="Helvetica Neue Ligh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Helvetica Neue Light"/>
                <a:ea typeface="Helvetica Neue Light"/>
                <a:cs typeface="Helvetica Neue Light"/>
                <a:sym typeface="Helvetica Neue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atin typeface="Helvetica Neue Light"/>
                <a:ea typeface="Helvetica Neue Light"/>
                <a:cs typeface="Helvetica Neue Light"/>
                <a:sym typeface="Helvetica Neue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8339169" y="4767263"/>
            <a:ext cx="597573"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rgbClr val="000000"/>
                </a:solidFill>
                <a:latin typeface="Helvetica Neue Light"/>
                <a:ea typeface="Helvetica Neue Light"/>
                <a:cs typeface="Helvetica Neue Light"/>
                <a:sym typeface="Helvetica Neue Light"/>
              </a:defRPr>
            </a:lvl1pPr>
            <a:lvl2pPr marL="0" lvl="1" indent="0" algn="r">
              <a:spcBef>
                <a:spcPts val="0"/>
              </a:spcBef>
              <a:buNone/>
              <a:defRPr sz="1200" b="0" i="0">
                <a:solidFill>
                  <a:srgbClr val="000000"/>
                </a:solidFill>
                <a:latin typeface="Helvetica Neue Light"/>
                <a:ea typeface="Helvetica Neue Light"/>
                <a:cs typeface="Helvetica Neue Light"/>
                <a:sym typeface="Helvetica Neue Light"/>
              </a:defRPr>
            </a:lvl2pPr>
            <a:lvl3pPr marL="0" lvl="2" indent="0" algn="r">
              <a:spcBef>
                <a:spcPts val="0"/>
              </a:spcBef>
              <a:buNone/>
              <a:defRPr sz="1200" b="0" i="0">
                <a:solidFill>
                  <a:srgbClr val="000000"/>
                </a:solidFill>
                <a:latin typeface="Helvetica Neue Light"/>
                <a:ea typeface="Helvetica Neue Light"/>
                <a:cs typeface="Helvetica Neue Light"/>
                <a:sym typeface="Helvetica Neue Light"/>
              </a:defRPr>
            </a:lvl3pPr>
            <a:lvl4pPr marL="0" lvl="3" indent="0" algn="r">
              <a:spcBef>
                <a:spcPts val="0"/>
              </a:spcBef>
              <a:buNone/>
              <a:defRPr sz="1200" b="0" i="0">
                <a:solidFill>
                  <a:srgbClr val="000000"/>
                </a:solidFill>
                <a:latin typeface="Helvetica Neue Light"/>
                <a:ea typeface="Helvetica Neue Light"/>
                <a:cs typeface="Helvetica Neue Light"/>
                <a:sym typeface="Helvetica Neue Light"/>
              </a:defRPr>
            </a:lvl4pPr>
            <a:lvl5pPr marL="0" lvl="4" indent="0" algn="r">
              <a:spcBef>
                <a:spcPts val="0"/>
              </a:spcBef>
              <a:buNone/>
              <a:defRPr sz="1200" b="0" i="0">
                <a:solidFill>
                  <a:srgbClr val="000000"/>
                </a:solidFill>
                <a:latin typeface="Helvetica Neue Light"/>
                <a:ea typeface="Helvetica Neue Light"/>
                <a:cs typeface="Helvetica Neue Light"/>
                <a:sym typeface="Helvetica Neue Light"/>
              </a:defRPr>
            </a:lvl5pPr>
            <a:lvl6pPr marL="0" lvl="5" indent="0" algn="r">
              <a:spcBef>
                <a:spcPts val="0"/>
              </a:spcBef>
              <a:buNone/>
              <a:defRPr sz="1200" b="0" i="0">
                <a:solidFill>
                  <a:srgbClr val="000000"/>
                </a:solidFill>
                <a:latin typeface="Helvetica Neue Light"/>
                <a:ea typeface="Helvetica Neue Light"/>
                <a:cs typeface="Helvetica Neue Light"/>
                <a:sym typeface="Helvetica Neue Light"/>
              </a:defRPr>
            </a:lvl6pPr>
            <a:lvl7pPr marL="0" lvl="6" indent="0" algn="r">
              <a:spcBef>
                <a:spcPts val="0"/>
              </a:spcBef>
              <a:buNone/>
              <a:defRPr sz="1200" b="0" i="0">
                <a:solidFill>
                  <a:srgbClr val="000000"/>
                </a:solidFill>
                <a:latin typeface="Helvetica Neue Light"/>
                <a:ea typeface="Helvetica Neue Light"/>
                <a:cs typeface="Helvetica Neue Light"/>
                <a:sym typeface="Helvetica Neue Light"/>
              </a:defRPr>
            </a:lvl7pPr>
            <a:lvl8pPr marL="0" lvl="7" indent="0" algn="r">
              <a:spcBef>
                <a:spcPts val="0"/>
              </a:spcBef>
              <a:buNone/>
              <a:defRPr sz="1200" b="0" i="0">
                <a:solidFill>
                  <a:srgbClr val="000000"/>
                </a:solidFill>
                <a:latin typeface="Helvetica Neue Light"/>
                <a:ea typeface="Helvetica Neue Light"/>
                <a:cs typeface="Helvetica Neue Light"/>
                <a:sym typeface="Helvetica Neue Light"/>
              </a:defRPr>
            </a:lvl8pPr>
            <a:lvl9pPr marL="0" lvl="8" indent="0" algn="r">
              <a:spcBef>
                <a:spcPts val="0"/>
              </a:spcBef>
              <a:buNone/>
              <a:defRPr sz="1200" b="0" i="0">
                <a:solidFill>
                  <a:srgbClr val="000000"/>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parator Page">
  <p:cSld name="Separator Page">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0" y="1542060"/>
            <a:ext cx="9144000" cy="205416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4400"/>
              <a:buFont typeface="Helvetica Neue Light"/>
              <a:buNone/>
              <a:defRPr b="0" i="0">
                <a:solidFill>
                  <a:schemeClr val="lt1"/>
                </a:solidFill>
                <a:latin typeface="Helvetica Neue Light"/>
                <a:ea typeface="Helvetica Neue Light"/>
                <a:cs typeface="Helvetica Neue Light"/>
                <a:sym typeface="Helvetica Neue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7" name="Google Shape;27;p4" descr="NWU PPT Wide Opt 1 - No Wordmark_Separator.jp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8" name="Google Shape;28;p4"/>
          <p:cNvSpPr txBox="1"/>
          <p:nvPr/>
        </p:nvSpPr>
        <p:spPr>
          <a:xfrm>
            <a:off x="7042556" y="-479601"/>
            <a:ext cx="1846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a:solidFill>
                <a:schemeClr val="dk1"/>
              </a:solidFill>
              <a:latin typeface="Helvetica Neue Light"/>
              <a:ea typeface="Helvetica Neue Light"/>
              <a:cs typeface="Helvetica Neue Light"/>
              <a:sym typeface="Helvetica Neue Light"/>
            </a:endParaRPr>
          </a:p>
        </p:txBody>
      </p:sp>
      <p:sp>
        <p:nvSpPr>
          <p:cNvPr id="29" name="Google Shape;29;p4"/>
          <p:cNvSpPr txBox="1"/>
          <p:nvPr/>
        </p:nvSpPr>
        <p:spPr>
          <a:xfrm>
            <a:off x="8072741" y="5693043"/>
            <a:ext cx="1846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a:solidFill>
                <a:schemeClr val="dk1"/>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
        <p:cNvGrpSpPr/>
        <p:nvPr/>
      </p:nvGrpSpPr>
      <p:grpSpPr>
        <a:xfrm>
          <a:off x="0" y="0"/>
          <a:ext cx="0" cy="0"/>
          <a:chOff x="0" y="0"/>
          <a:chExt cx="0" cy="0"/>
        </a:xfrm>
      </p:grpSpPr>
      <p:sp>
        <p:nvSpPr>
          <p:cNvPr id="31" name="Google Shape;31;p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Helvetica Neue Light"/>
                <a:ea typeface="Helvetica Neue Light"/>
                <a:cs typeface="Helvetica Neue Light"/>
                <a:sym typeface="Helvetica Neue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atin typeface="Helvetica Neue Light"/>
                <a:ea typeface="Helvetica Neue Light"/>
                <a:cs typeface="Helvetica Neue Light"/>
                <a:sym typeface="Helvetica Neue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sldNum" idx="12"/>
          </p:nvPr>
        </p:nvSpPr>
        <p:spPr>
          <a:xfrm>
            <a:off x="8339169" y="4767263"/>
            <a:ext cx="597573"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rgbClr val="000000"/>
                </a:solidFill>
                <a:latin typeface="Helvetica Neue Light"/>
                <a:ea typeface="Helvetica Neue Light"/>
                <a:cs typeface="Helvetica Neue Light"/>
                <a:sym typeface="Helvetica Neue Light"/>
              </a:defRPr>
            </a:lvl1pPr>
            <a:lvl2pPr marL="0" lvl="1" indent="0" algn="r">
              <a:spcBef>
                <a:spcPts val="0"/>
              </a:spcBef>
              <a:buNone/>
              <a:defRPr sz="1200" b="0" i="0">
                <a:solidFill>
                  <a:srgbClr val="000000"/>
                </a:solidFill>
                <a:latin typeface="Helvetica Neue Light"/>
                <a:ea typeface="Helvetica Neue Light"/>
                <a:cs typeface="Helvetica Neue Light"/>
                <a:sym typeface="Helvetica Neue Light"/>
              </a:defRPr>
            </a:lvl2pPr>
            <a:lvl3pPr marL="0" lvl="2" indent="0" algn="r">
              <a:spcBef>
                <a:spcPts val="0"/>
              </a:spcBef>
              <a:buNone/>
              <a:defRPr sz="1200" b="0" i="0">
                <a:solidFill>
                  <a:srgbClr val="000000"/>
                </a:solidFill>
                <a:latin typeface="Helvetica Neue Light"/>
                <a:ea typeface="Helvetica Neue Light"/>
                <a:cs typeface="Helvetica Neue Light"/>
                <a:sym typeface="Helvetica Neue Light"/>
              </a:defRPr>
            </a:lvl3pPr>
            <a:lvl4pPr marL="0" lvl="3" indent="0" algn="r">
              <a:spcBef>
                <a:spcPts val="0"/>
              </a:spcBef>
              <a:buNone/>
              <a:defRPr sz="1200" b="0" i="0">
                <a:solidFill>
                  <a:srgbClr val="000000"/>
                </a:solidFill>
                <a:latin typeface="Helvetica Neue Light"/>
                <a:ea typeface="Helvetica Neue Light"/>
                <a:cs typeface="Helvetica Neue Light"/>
                <a:sym typeface="Helvetica Neue Light"/>
              </a:defRPr>
            </a:lvl4pPr>
            <a:lvl5pPr marL="0" lvl="4" indent="0" algn="r">
              <a:spcBef>
                <a:spcPts val="0"/>
              </a:spcBef>
              <a:buNone/>
              <a:defRPr sz="1200" b="0" i="0">
                <a:solidFill>
                  <a:srgbClr val="000000"/>
                </a:solidFill>
                <a:latin typeface="Helvetica Neue Light"/>
                <a:ea typeface="Helvetica Neue Light"/>
                <a:cs typeface="Helvetica Neue Light"/>
                <a:sym typeface="Helvetica Neue Light"/>
              </a:defRPr>
            </a:lvl5pPr>
            <a:lvl6pPr marL="0" lvl="5" indent="0" algn="r">
              <a:spcBef>
                <a:spcPts val="0"/>
              </a:spcBef>
              <a:buNone/>
              <a:defRPr sz="1200" b="0" i="0">
                <a:solidFill>
                  <a:srgbClr val="000000"/>
                </a:solidFill>
                <a:latin typeface="Helvetica Neue Light"/>
                <a:ea typeface="Helvetica Neue Light"/>
                <a:cs typeface="Helvetica Neue Light"/>
                <a:sym typeface="Helvetica Neue Light"/>
              </a:defRPr>
            </a:lvl6pPr>
            <a:lvl7pPr marL="0" lvl="6" indent="0" algn="r">
              <a:spcBef>
                <a:spcPts val="0"/>
              </a:spcBef>
              <a:buNone/>
              <a:defRPr sz="1200" b="0" i="0">
                <a:solidFill>
                  <a:srgbClr val="000000"/>
                </a:solidFill>
                <a:latin typeface="Helvetica Neue Light"/>
                <a:ea typeface="Helvetica Neue Light"/>
                <a:cs typeface="Helvetica Neue Light"/>
                <a:sym typeface="Helvetica Neue Light"/>
              </a:defRPr>
            </a:lvl7pPr>
            <a:lvl8pPr marL="0" lvl="7" indent="0" algn="r">
              <a:spcBef>
                <a:spcPts val="0"/>
              </a:spcBef>
              <a:buNone/>
              <a:defRPr sz="1200" b="0" i="0">
                <a:solidFill>
                  <a:srgbClr val="000000"/>
                </a:solidFill>
                <a:latin typeface="Helvetica Neue Light"/>
                <a:ea typeface="Helvetica Neue Light"/>
                <a:cs typeface="Helvetica Neue Light"/>
                <a:sym typeface="Helvetica Neue Light"/>
              </a:defRPr>
            </a:lvl8pPr>
            <a:lvl9pPr marL="0" lvl="8" indent="0" algn="r">
              <a:spcBef>
                <a:spcPts val="0"/>
              </a:spcBef>
              <a:buNone/>
              <a:defRPr sz="1200" b="0" i="0">
                <a:solidFill>
                  <a:srgbClr val="000000"/>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3200"/>
              <a:buFont typeface="Helvetica Neue Light"/>
              <a:buNone/>
              <a:defRPr sz="3200" b="0" i="0" cap="none">
                <a:latin typeface="Helvetica Neue Light"/>
                <a:ea typeface="Helvetica Neue Light"/>
                <a:cs typeface="Helvetica Neue Light"/>
                <a:sym typeface="Helvetica Neue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6"/>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b="0" i="0">
                <a:solidFill>
                  <a:srgbClr val="888888"/>
                </a:solidFill>
                <a:latin typeface="Helvetica Neue Light"/>
                <a:ea typeface="Helvetica Neue Light"/>
                <a:cs typeface="Helvetica Neue Light"/>
                <a:sym typeface="Helvetica Neue Light"/>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7" name="Google Shape;37;p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Helvetica Neue Light"/>
                <a:ea typeface="Helvetica Neue Light"/>
                <a:cs typeface="Helvetica Neue Light"/>
                <a:sym typeface="Helvetica Neue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atin typeface="Helvetica Neue Light"/>
                <a:ea typeface="Helvetica Neue Light"/>
                <a:cs typeface="Helvetica Neue Light"/>
                <a:sym typeface="Helvetica Neue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339169" y="4767263"/>
            <a:ext cx="597573"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rgbClr val="000000"/>
                </a:solidFill>
                <a:latin typeface="Helvetica Neue Light"/>
                <a:ea typeface="Helvetica Neue Light"/>
                <a:cs typeface="Helvetica Neue Light"/>
                <a:sym typeface="Helvetica Neue Light"/>
              </a:defRPr>
            </a:lvl1pPr>
            <a:lvl2pPr marL="0" lvl="1" indent="0" algn="r">
              <a:spcBef>
                <a:spcPts val="0"/>
              </a:spcBef>
              <a:buNone/>
              <a:defRPr sz="1200" b="0" i="0">
                <a:solidFill>
                  <a:srgbClr val="000000"/>
                </a:solidFill>
                <a:latin typeface="Helvetica Neue Light"/>
                <a:ea typeface="Helvetica Neue Light"/>
                <a:cs typeface="Helvetica Neue Light"/>
                <a:sym typeface="Helvetica Neue Light"/>
              </a:defRPr>
            </a:lvl2pPr>
            <a:lvl3pPr marL="0" lvl="2" indent="0" algn="r">
              <a:spcBef>
                <a:spcPts val="0"/>
              </a:spcBef>
              <a:buNone/>
              <a:defRPr sz="1200" b="0" i="0">
                <a:solidFill>
                  <a:srgbClr val="000000"/>
                </a:solidFill>
                <a:latin typeface="Helvetica Neue Light"/>
                <a:ea typeface="Helvetica Neue Light"/>
                <a:cs typeface="Helvetica Neue Light"/>
                <a:sym typeface="Helvetica Neue Light"/>
              </a:defRPr>
            </a:lvl3pPr>
            <a:lvl4pPr marL="0" lvl="3" indent="0" algn="r">
              <a:spcBef>
                <a:spcPts val="0"/>
              </a:spcBef>
              <a:buNone/>
              <a:defRPr sz="1200" b="0" i="0">
                <a:solidFill>
                  <a:srgbClr val="000000"/>
                </a:solidFill>
                <a:latin typeface="Helvetica Neue Light"/>
                <a:ea typeface="Helvetica Neue Light"/>
                <a:cs typeface="Helvetica Neue Light"/>
                <a:sym typeface="Helvetica Neue Light"/>
              </a:defRPr>
            </a:lvl4pPr>
            <a:lvl5pPr marL="0" lvl="4" indent="0" algn="r">
              <a:spcBef>
                <a:spcPts val="0"/>
              </a:spcBef>
              <a:buNone/>
              <a:defRPr sz="1200" b="0" i="0">
                <a:solidFill>
                  <a:srgbClr val="000000"/>
                </a:solidFill>
                <a:latin typeface="Helvetica Neue Light"/>
                <a:ea typeface="Helvetica Neue Light"/>
                <a:cs typeface="Helvetica Neue Light"/>
                <a:sym typeface="Helvetica Neue Light"/>
              </a:defRPr>
            </a:lvl5pPr>
            <a:lvl6pPr marL="0" lvl="5" indent="0" algn="r">
              <a:spcBef>
                <a:spcPts val="0"/>
              </a:spcBef>
              <a:buNone/>
              <a:defRPr sz="1200" b="0" i="0">
                <a:solidFill>
                  <a:srgbClr val="000000"/>
                </a:solidFill>
                <a:latin typeface="Helvetica Neue Light"/>
                <a:ea typeface="Helvetica Neue Light"/>
                <a:cs typeface="Helvetica Neue Light"/>
                <a:sym typeface="Helvetica Neue Light"/>
              </a:defRPr>
            </a:lvl6pPr>
            <a:lvl7pPr marL="0" lvl="6" indent="0" algn="r">
              <a:spcBef>
                <a:spcPts val="0"/>
              </a:spcBef>
              <a:buNone/>
              <a:defRPr sz="1200" b="0" i="0">
                <a:solidFill>
                  <a:srgbClr val="000000"/>
                </a:solidFill>
                <a:latin typeface="Helvetica Neue Light"/>
                <a:ea typeface="Helvetica Neue Light"/>
                <a:cs typeface="Helvetica Neue Light"/>
                <a:sym typeface="Helvetica Neue Light"/>
              </a:defRPr>
            </a:lvl7pPr>
            <a:lvl8pPr marL="0" lvl="7" indent="0" algn="r">
              <a:spcBef>
                <a:spcPts val="0"/>
              </a:spcBef>
              <a:buNone/>
              <a:defRPr sz="1200" b="0" i="0">
                <a:solidFill>
                  <a:srgbClr val="000000"/>
                </a:solidFill>
                <a:latin typeface="Helvetica Neue Light"/>
                <a:ea typeface="Helvetica Neue Light"/>
                <a:cs typeface="Helvetica Neue Light"/>
                <a:sym typeface="Helvetica Neue Light"/>
              </a:defRPr>
            </a:lvl8pPr>
            <a:lvl9pPr marL="0" lvl="8" indent="0" algn="r">
              <a:spcBef>
                <a:spcPts val="0"/>
              </a:spcBef>
              <a:buNone/>
              <a:defRPr sz="1200" b="0" i="0">
                <a:solidFill>
                  <a:srgbClr val="000000"/>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Helvetica Neue Light"/>
              <a:buNone/>
              <a:defRPr b="0" i="0">
                <a:latin typeface="Helvetica Neue Light"/>
                <a:ea typeface="Helvetica Neue Light"/>
                <a:cs typeface="Helvetica Neue Light"/>
                <a:sym typeface="Helvetica Neue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b="0" i="0">
                <a:latin typeface="Helvetica Neue Light"/>
                <a:ea typeface="Helvetica Neue Light"/>
                <a:cs typeface="Helvetica Neue Light"/>
                <a:sym typeface="Helvetica Neue Light"/>
              </a:defRPr>
            </a:lvl1pPr>
            <a:lvl2pPr marL="914400" lvl="1" indent="-381000" algn="l">
              <a:spcBef>
                <a:spcPts val="480"/>
              </a:spcBef>
              <a:spcAft>
                <a:spcPts val="0"/>
              </a:spcAft>
              <a:buClr>
                <a:schemeClr val="dk1"/>
              </a:buClr>
              <a:buSzPts val="2400"/>
              <a:buChar char="–"/>
              <a:defRPr sz="2400" b="0" i="0">
                <a:latin typeface="Helvetica Neue Light"/>
                <a:ea typeface="Helvetica Neue Light"/>
                <a:cs typeface="Helvetica Neue Light"/>
                <a:sym typeface="Helvetica Neue Light"/>
              </a:defRPr>
            </a:lvl2pPr>
            <a:lvl3pPr marL="1371600" lvl="2" indent="-355600" algn="l">
              <a:spcBef>
                <a:spcPts val="400"/>
              </a:spcBef>
              <a:spcAft>
                <a:spcPts val="0"/>
              </a:spcAft>
              <a:buClr>
                <a:schemeClr val="dk1"/>
              </a:buClr>
              <a:buSzPts val="2000"/>
              <a:buChar char="•"/>
              <a:defRPr sz="2000" b="0" i="0">
                <a:latin typeface="Helvetica Neue Light"/>
                <a:ea typeface="Helvetica Neue Light"/>
                <a:cs typeface="Helvetica Neue Light"/>
                <a:sym typeface="Helvetica Neue Light"/>
              </a:defRPr>
            </a:lvl3pPr>
            <a:lvl4pPr marL="1828800" lvl="3" indent="-342900" algn="l">
              <a:spcBef>
                <a:spcPts val="360"/>
              </a:spcBef>
              <a:spcAft>
                <a:spcPts val="0"/>
              </a:spcAft>
              <a:buClr>
                <a:schemeClr val="dk1"/>
              </a:buClr>
              <a:buSzPts val="1800"/>
              <a:buChar char="–"/>
              <a:defRPr sz="1800" b="0" i="0">
                <a:latin typeface="Helvetica Neue Light"/>
                <a:ea typeface="Helvetica Neue Light"/>
                <a:cs typeface="Helvetica Neue Light"/>
                <a:sym typeface="Helvetica Neue Light"/>
              </a:defRPr>
            </a:lvl4pPr>
            <a:lvl5pPr marL="2286000" lvl="4" indent="-342900" algn="l">
              <a:spcBef>
                <a:spcPts val="360"/>
              </a:spcBef>
              <a:spcAft>
                <a:spcPts val="0"/>
              </a:spcAft>
              <a:buClr>
                <a:schemeClr val="dk1"/>
              </a:buClr>
              <a:buSzPts val="1800"/>
              <a:buChar char="»"/>
              <a:defRPr sz="1800" b="0" i="0">
                <a:latin typeface="Helvetica Neue Light"/>
                <a:ea typeface="Helvetica Neue Light"/>
                <a:cs typeface="Helvetica Neue Light"/>
                <a:sym typeface="Helvetica Neue Light"/>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3" name="Google Shape;43;p7"/>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b="0" i="0">
                <a:latin typeface="Helvetica Neue Light"/>
                <a:ea typeface="Helvetica Neue Light"/>
                <a:cs typeface="Helvetica Neue Light"/>
                <a:sym typeface="Helvetica Neue Light"/>
              </a:defRPr>
            </a:lvl1pPr>
            <a:lvl2pPr marL="914400" lvl="1" indent="-381000" algn="l">
              <a:spcBef>
                <a:spcPts val="480"/>
              </a:spcBef>
              <a:spcAft>
                <a:spcPts val="0"/>
              </a:spcAft>
              <a:buClr>
                <a:schemeClr val="dk1"/>
              </a:buClr>
              <a:buSzPts val="2400"/>
              <a:buChar char="–"/>
              <a:defRPr sz="2400" b="0" i="0">
                <a:latin typeface="Helvetica Neue Light"/>
                <a:ea typeface="Helvetica Neue Light"/>
                <a:cs typeface="Helvetica Neue Light"/>
                <a:sym typeface="Helvetica Neue Light"/>
              </a:defRPr>
            </a:lvl2pPr>
            <a:lvl3pPr marL="1371600" lvl="2" indent="-355600" algn="l">
              <a:spcBef>
                <a:spcPts val="400"/>
              </a:spcBef>
              <a:spcAft>
                <a:spcPts val="0"/>
              </a:spcAft>
              <a:buClr>
                <a:schemeClr val="dk1"/>
              </a:buClr>
              <a:buSzPts val="2000"/>
              <a:buChar char="•"/>
              <a:defRPr sz="2000" b="0" i="0">
                <a:latin typeface="Helvetica Neue Light"/>
                <a:ea typeface="Helvetica Neue Light"/>
                <a:cs typeface="Helvetica Neue Light"/>
                <a:sym typeface="Helvetica Neue Light"/>
              </a:defRPr>
            </a:lvl3pPr>
            <a:lvl4pPr marL="1828800" lvl="3" indent="-342900" algn="l">
              <a:spcBef>
                <a:spcPts val="360"/>
              </a:spcBef>
              <a:spcAft>
                <a:spcPts val="0"/>
              </a:spcAft>
              <a:buClr>
                <a:schemeClr val="dk1"/>
              </a:buClr>
              <a:buSzPts val="1800"/>
              <a:buChar char="–"/>
              <a:defRPr sz="1800" b="0" i="0">
                <a:latin typeface="Helvetica Neue Light"/>
                <a:ea typeface="Helvetica Neue Light"/>
                <a:cs typeface="Helvetica Neue Light"/>
                <a:sym typeface="Helvetica Neue Light"/>
              </a:defRPr>
            </a:lvl4pPr>
            <a:lvl5pPr marL="2286000" lvl="4" indent="-342900" algn="l">
              <a:spcBef>
                <a:spcPts val="360"/>
              </a:spcBef>
              <a:spcAft>
                <a:spcPts val="0"/>
              </a:spcAft>
              <a:buClr>
                <a:schemeClr val="dk1"/>
              </a:buClr>
              <a:buSzPts val="1800"/>
              <a:buChar char="»"/>
              <a:defRPr sz="1800" b="0" i="0">
                <a:latin typeface="Helvetica Neue Light"/>
                <a:ea typeface="Helvetica Neue Light"/>
                <a:cs typeface="Helvetica Neue Light"/>
                <a:sym typeface="Helvetica Neue Light"/>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4" name="Google Shape;44;p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Helvetica Neue Light"/>
                <a:ea typeface="Helvetica Neue Light"/>
                <a:cs typeface="Helvetica Neue Light"/>
                <a:sym typeface="Helvetica Neue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atin typeface="Helvetica Neue Light"/>
                <a:ea typeface="Helvetica Neue Light"/>
                <a:cs typeface="Helvetica Neue Light"/>
                <a:sym typeface="Helvetica Neue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
          <p:cNvSpPr txBox="1">
            <a:spLocks noGrp="1"/>
          </p:cNvSpPr>
          <p:nvPr>
            <p:ph type="sldNum" idx="12"/>
          </p:nvPr>
        </p:nvSpPr>
        <p:spPr>
          <a:xfrm>
            <a:off x="8339169" y="4767263"/>
            <a:ext cx="597573"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rgbClr val="000000"/>
                </a:solidFill>
                <a:latin typeface="Helvetica Neue Light"/>
                <a:ea typeface="Helvetica Neue Light"/>
                <a:cs typeface="Helvetica Neue Light"/>
                <a:sym typeface="Helvetica Neue Light"/>
              </a:defRPr>
            </a:lvl1pPr>
            <a:lvl2pPr marL="0" lvl="1" indent="0" algn="r">
              <a:spcBef>
                <a:spcPts val="0"/>
              </a:spcBef>
              <a:buNone/>
              <a:defRPr sz="1200" b="0" i="0">
                <a:solidFill>
                  <a:srgbClr val="000000"/>
                </a:solidFill>
                <a:latin typeface="Helvetica Neue Light"/>
                <a:ea typeface="Helvetica Neue Light"/>
                <a:cs typeface="Helvetica Neue Light"/>
                <a:sym typeface="Helvetica Neue Light"/>
              </a:defRPr>
            </a:lvl2pPr>
            <a:lvl3pPr marL="0" lvl="2" indent="0" algn="r">
              <a:spcBef>
                <a:spcPts val="0"/>
              </a:spcBef>
              <a:buNone/>
              <a:defRPr sz="1200" b="0" i="0">
                <a:solidFill>
                  <a:srgbClr val="000000"/>
                </a:solidFill>
                <a:latin typeface="Helvetica Neue Light"/>
                <a:ea typeface="Helvetica Neue Light"/>
                <a:cs typeface="Helvetica Neue Light"/>
                <a:sym typeface="Helvetica Neue Light"/>
              </a:defRPr>
            </a:lvl3pPr>
            <a:lvl4pPr marL="0" lvl="3" indent="0" algn="r">
              <a:spcBef>
                <a:spcPts val="0"/>
              </a:spcBef>
              <a:buNone/>
              <a:defRPr sz="1200" b="0" i="0">
                <a:solidFill>
                  <a:srgbClr val="000000"/>
                </a:solidFill>
                <a:latin typeface="Helvetica Neue Light"/>
                <a:ea typeface="Helvetica Neue Light"/>
                <a:cs typeface="Helvetica Neue Light"/>
                <a:sym typeface="Helvetica Neue Light"/>
              </a:defRPr>
            </a:lvl4pPr>
            <a:lvl5pPr marL="0" lvl="4" indent="0" algn="r">
              <a:spcBef>
                <a:spcPts val="0"/>
              </a:spcBef>
              <a:buNone/>
              <a:defRPr sz="1200" b="0" i="0">
                <a:solidFill>
                  <a:srgbClr val="000000"/>
                </a:solidFill>
                <a:latin typeface="Helvetica Neue Light"/>
                <a:ea typeface="Helvetica Neue Light"/>
                <a:cs typeface="Helvetica Neue Light"/>
                <a:sym typeface="Helvetica Neue Light"/>
              </a:defRPr>
            </a:lvl5pPr>
            <a:lvl6pPr marL="0" lvl="5" indent="0" algn="r">
              <a:spcBef>
                <a:spcPts val="0"/>
              </a:spcBef>
              <a:buNone/>
              <a:defRPr sz="1200" b="0" i="0">
                <a:solidFill>
                  <a:srgbClr val="000000"/>
                </a:solidFill>
                <a:latin typeface="Helvetica Neue Light"/>
                <a:ea typeface="Helvetica Neue Light"/>
                <a:cs typeface="Helvetica Neue Light"/>
                <a:sym typeface="Helvetica Neue Light"/>
              </a:defRPr>
            </a:lvl6pPr>
            <a:lvl7pPr marL="0" lvl="6" indent="0" algn="r">
              <a:spcBef>
                <a:spcPts val="0"/>
              </a:spcBef>
              <a:buNone/>
              <a:defRPr sz="1200" b="0" i="0">
                <a:solidFill>
                  <a:srgbClr val="000000"/>
                </a:solidFill>
                <a:latin typeface="Helvetica Neue Light"/>
                <a:ea typeface="Helvetica Neue Light"/>
                <a:cs typeface="Helvetica Neue Light"/>
                <a:sym typeface="Helvetica Neue Light"/>
              </a:defRPr>
            </a:lvl7pPr>
            <a:lvl8pPr marL="0" lvl="7" indent="0" algn="r">
              <a:spcBef>
                <a:spcPts val="0"/>
              </a:spcBef>
              <a:buNone/>
              <a:defRPr sz="1200" b="0" i="0">
                <a:solidFill>
                  <a:srgbClr val="000000"/>
                </a:solidFill>
                <a:latin typeface="Helvetica Neue Light"/>
                <a:ea typeface="Helvetica Neue Light"/>
                <a:cs typeface="Helvetica Neue Light"/>
                <a:sym typeface="Helvetica Neue Light"/>
              </a:defRPr>
            </a:lvl8pPr>
            <a:lvl9pPr marL="0" lvl="8" indent="0" algn="r">
              <a:spcBef>
                <a:spcPts val="0"/>
              </a:spcBef>
              <a:buNone/>
              <a:defRPr sz="1200" b="0" i="0">
                <a:solidFill>
                  <a:srgbClr val="000000"/>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Helvetica Neue Light"/>
              <a:buNone/>
              <a:defRPr b="0" i="0">
                <a:latin typeface="Helvetica Neue Light"/>
                <a:ea typeface="Helvetica Neue Light"/>
                <a:cs typeface="Helvetica Neue Light"/>
                <a:sym typeface="Helvetica Neue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8"/>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chemeClr val="dk1"/>
              </a:buClr>
              <a:buSzPts val="2000"/>
              <a:buNone/>
              <a:defRPr sz="2000" b="0" i="0">
                <a:latin typeface="Helvetica Neue Light"/>
                <a:ea typeface="Helvetica Neue Light"/>
                <a:cs typeface="Helvetica Neue Light"/>
                <a:sym typeface="Helvetica Neue Light"/>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0" name="Google Shape;50;p8"/>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b="0" i="0">
                <a:latin typeface="Helvetica Neue Light"/>
                <a:ea typeface="Helvetica Neue Light"/>
                <a:cs typeface="Helvetica Neue Light"/>
                <a:sym typeface="Helvetica Neue Light"/>
              </a:defRPr>
            </a:lvl1pPr>
            <a:lvl2pPr marL="914400" lvl="1" indent="-355600" algn="l">
              <a:spcBef>
                <a:spcPts val="400"/>
              </a:spcBef>
              <a:spcAft>
                <a:spcPts val="0"/>
              </a:spcAft>
              <a:buClr>
                <a:schemeClr val="dk1"/>
              </a:buClr>
              <a:buSzPts val="2000"/>
              <a:buChar char="–"/>
              <a:defRPr sz="2000" b="0" i="0">
                <a:latin typeface="Helvetica Neue Light"/>
                <a:ea typeface="Helvetica Neue Light"/>
                <a:cs typeface="Helvetica Neue Light"/>
                <a:sym typeface="Helvetica Neue Light"/>
              </a:defRPr>
            </a:lvl2pPr>
            <a:lvl3pPr marL="1371600" lvl="2" indent="-342900" algn="l">
              <a:spcBef>
                <a:spcPts val="360"/>
              </a:spcBef>
              <a:spcAft>
                <a:spcPts val="0"/>
              </a:spcAft>
              <a:buClr>
                <a:schemeClr val="dk1"/>
              </a:buClr>
              <a:buSzPts val="1800"/>
              <a:buChar char="•"/>
              <a:defRPr sz="1800" b="0" i="0">
                <a:latin typeface="Helvetica Neue Light"/>
                <a:ea typeface="Helvetica Neue Light"/>
                <a:cs typeface="Helvetica Neue Light"/>
                <a:sym typeface="Helvetica Neue Light"/>
              </a:defRPr>
            </a:lvl3pPr>
            <a:lvl4pPr marL="1828800" lvl="3" indent="-330200" algn="l">
              <a:spcBef>
                <a:spcPts val="320"/>
              </a:spcBef>
              <a:spcAft>
                <a:spcPts val="0"/>
              </a:spcAft>
              <a:buClr>
                <a:schemeClr val="dk1"/>
              </a:buClr>
              <a:buSzPts val="1600"/>
              <a:buChar char="–"/>
              <a:defRPr sz="1600" b="0" i="0">
                <a:latin typeface="Helvetica Neue Light"/>
                <a:ea typeface="Helvetica Neue Light"/>
                <a:cs typeface="Helvetica Neue Light"/>
                <a:sym typeface="Helvetica Neue Light"/>
              </a:defRPr>
            </a:lvl4pPr>
            <a:lvl5pPr marL="2286000" lvl="4" indent="-330200" algn="l">
              <a:spcBef>
                <a:spcPts val="320"/>
              </a:spcBef>
              <a:spcAft>
                <a:spcPts val="0"/>
              </a:spcAft>
              <a:buClr>
                <a:schemeClr val="dk1"/>
              </a:buClr>
              <a:buSzPts val="1600"/>
              <a:buChar char="»"/>
              <a:defRPr sz="1600" b="0" i="0">
                <a:latin typeface="Helvetica Neue Light"/>
                <a:ea typeface="Helvetica Neue Light"/>
                <a:cs typeface="Helvetica Neue Light"/>
                <a:sym typeface="Helvetica Neue Light"/>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1" name="Google Shape;51;p8"/>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chemeClr val="dk1"/>
              </a:buClr>
              <a:buSzPts val="2000"/>
              <a:buNone/>
              <a:defRPr sz="2000" b="0" i="0">
                <a:latin typeface="Helvetica Neue Light"/>
                <a:ea typeface="Helvetica Neue Light"/>
                <a:cs typeface="Helvetica Neue Light"/>
                <a:sym typeface="Helvetica Neue Light"/>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2" name="Google Shape;52;p8"/>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b="0" i="0">
                <a:latin typeface="Helvetica Neue Light"/>
                <a:ea typeface="Helvetica Neue Light"/>
                <a:cs typeface="Helvetica Neue Light"/>
                <a:sym typeface="Helvetica Neue Light"/>
              </a:defRPr>
            </a:lvl1pPr>
            <a:lvl2pPr marL="914400" lvl="1" indent="-355600" algn="l">
              <a:spcBef>
                <a:spcPts val="400"/>
              </a:spcBef>
              <a:spcAft>
                <a:spcPts val="0"/>
              </a:spcAft>
              <a:buClr>
                <a:schemeClr val="dk1"/>
              </a:buClr>
              <a:buSzPts val="2000"/>
              <a:buChar char="–"/>
              <a:defRPr sz="2000" b="0" i="0">
                <a:latin typeface="Helvetica Neue Light"/>
                <a:ea typeface="Helvetica Neue Light"/>
                <a:cs typeface="Helvetica Neue Light"/>
                <a:sym typeface="Helvetica Neue Light"/>
              </a:defRPr>
            </a:lvl2pPr>
            <a:lvl3pPr marL="1371600" lvl="2" indent="-342900" algn="l">
              <a:spcBef>
                <a:spcPts val="360"/>
              </a:spcBef>
              <a:spcAft>
                <a:spcPts val="0"/>
              </a:spcAft>
              <a:buClr>
                <a:schemeClr val="dk1"/>
              </a:buClr>
              <a:buSzPts val="1800"/>
              <a:buChar char="•"/>
              <a:defRPr sz="1800" b="0" i="0">
                <a:latin typeface="Helvetica Neue Light"/>
                <a:ea typeface="Helvetica Neue Light"/>
                <a:cs typeface="Helvetica Neue Light"/>
                <a:sym typeface="Helvetica Neue Light"/>
              </a:defRPr>
            </a:lvl3pPr>
            <a:lvl4pPr marL="1828800" lvl="3" indent="-330200" algn="l">
              <a:spcBef>
                <a:spcPts val="320"/>
              </a:spcBef>
              <a:spcAft>
                <a:spcPts val="0"/>
              </a:spcAft>
              <a:buClr>
                <a:schemeClr val="dk1"/>
              </a:buClr>
              <a:buSzPts val="1600"/>
              <a:buChar char="–"/>
              <a:defRPr sz="1600" b="0" i="0">
                <a:latin typeface="Helvetica Neue Light"/>
                <a:ea typeface="Helvetica Neue Light"/>
                <a:cs typeface="Helvetica Neue Light"/>
                <a:sym typeface="Helvetica Neue Light"/>
              </a:defRPr>
            </a:lvl4pPr>
            <a:lvl5pPr marL="2286000" lvl="4" indent="-330200" algn="l">
              <a:spcBef>
                <a:spcPts val="320"/>
              </a:spcBef>
              <a:spcAft>
                <a:spcPts val="0"/>
              </a:spcAft>
              <a:buClr>
                <a:schemeClr val="dk1"/>
              </a:buClr>
              <a:buSzPts val="1600"/>
              <a:buChar char="»"/>
              <a:defRPr sz="1600" b="0" i="0">
                <a:latin typeface="Helvetica Neue Light"/>
                <a:ea typeface="Helvetica Neue Light"/>
                <a:cs typeface="Helvetica Neue Light"/>
                <a:sym typeface="Helvetica Neue Light"/>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3" name="Google Shape;53;p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Helvetica Neue Light"/>
                <a:ea typeface="Helvetica Neue Light"/>
                <a:cs typeface="Helvetica Neue Light"/>
                <a:sym typeface="Helvetica Neue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atin typeface="Helvetica Neue Light"/>
                <a:ea typeface="Helvetica Neue Light"/>
                <a:cs typeface="Helvetica Neue Light"/>
                <a:sym typeface="Helvetica Neue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sldNum" idx="12"/>
          </p:nvPr>
        </p:nvSpPr>
        <p:spPr>
          <a:xfrm>
            <a:off x="8339169" y="4767263"/>
            <a:ext cx="597573"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rgbClr val="000000"/>
                </a:solidFill>
                <a:latin typeface="Helvetica Neue Light"/>
                <a:ea typeface="Helvetica Neue Light"/>
                <a:cs typeface="Helvetica Neue Light"/>
                <a:sym typeface="Helvetica Neue Light"/>
              </a:defRPr>
            </a:lvl1pPr>
            <a:lvl2pPr marL="0" lvl="1" indent="0" algn="r">
              <a:spcBef>
                <a:spcPts val="0"/>
              </a:spcBef>
              <a:buNone/>
              <a:defRPr sz="1200" b="0" i="0">
                <a:solidFill>
                  <a:srgbClr val="000000"/>
                </a:solidFill>
                <a:latin typeface="Helvetica Neue Light"/>
                <a:ea typeface="Helvetica Neue Light"/>
                <a:cs typeface="Helvetica Neue Light"/>
                <a:sym typeface="Helvetica Neue Light"/>
              </a:defRPr>
            </a:lvl2pPr>
            <a:lvl3pPr marL="0" lvl="2" indent="0" algn="r">
              <a:spcBef>
                <a:spcPts val="0"/>
              </a:spcBef>
              <a:buNone/>
              <a:defRPr sz="1200" b="0" i="0">
                <a:solidFill>
                  <a:srgbClr val="000000"/>
                </a:solidFill>
                <a:latin typeface="Helvetica Neue Light"/>
                <a:ea typeface="Helvetica Neue Light"/>
                <a:cs typeface="Helvetica Neue Light"/>
                <a:sym typeface="Helvetica Neue Light"/>
              </a:defRPr>
            </a:lvl3pPr>
            <a:lvl4pPr marL="0" lvl="3" indent="0" algn="r">
              <a:spcBef>
                <a:spcPts val="0"/>
              </a:spcBef>
              <a:buNone/>
              <a:defRPr sz="1200" b="0" i="0">
                <a:solidFill>
                  <a:srgbClr val="000000"/>
                </a:solidFill>
                <a:latin typeface="Helvetica Neue Light"/>
                <a:ea typeface="Helvetica Neue Light"/>
                <a:cs typeface="Helvetica Neue Light"/>
                <a:sym typeface="Helvetica Neue Light"/>
              </a:defRPr>
            </a:lvl4pPr>
            <a:lvl5pPr marL="0" lvl="4" indent="0" algn="r">
              <a:spcBef>
                <a:spcPts val="0"/>
              </a:spcBef>
              <a:buNone/>
              <a:defRPr sz="1200" b="0" i="0">
                <a:solidFill>
                  <a:srgbClr val="000000"/>
                </a:solidFill>
                <a:latin typeface="Helvetica Neue Light"/>
                <a:ea typeface="Helvetica Neue Light"/>
                <a:cs typeface="Helvetica Neue Light"/>
                <a:sym typeface="Helvetica Neue Light"/>
              </a:defRPr>
            </a:lvl5pPr>
            <a:lvl6pPr marL="0" lvl="5" indent="0" algn="r">
              <a:spcBef>
                <a:spcPts val="0"/>
              </a:spcBef>
              <a:buNone/>
              <a:defRPr sz="1200" b="0" i="0">
                <a:solidFill>
                  <a:srgbClr val="000000"/>
                </a:solidFill>
                <a:latin typeface="Helvetica Neue Light"/>
                <a:ea typeface="Helvetica Neue Light"/>
                <a:cs typeface="Helvetica Neue Light"/>
                <a:sym typeface="Helvetica Neue Light"/>
              </a:defRPr>
            </a:lvl6pPr>
            <a:lvl7pPr marL="0" lvl="6" indent="0" algn="r">
              <a:spcBef>
                <a:spcPts val="0"/>
              </a:spcBef>
              <a:buNone/>
              <a:defRPr sz="1200" b="0" i="0">
                <a:solidFill>
                  <a:srgbClr val="000000"/>
                </a:solidFill>
                <a:latin typeface="Helvetica Neue Light"/>
                <a:ea typeface="Helvetica Neue Light"/>
                <a:cs typeface="Helvetica Neue Light"/>
                <a:sym typeface="Helvetica Neue Light"/>
              </a:defRPr>
            </a:lvl7pPr>
            <a:lvl8pPr marL="0" lvl="7" indent="0" algn="r">
              <a:spcBef>
                <a:spcPts val="0"/>
              </a:spcBef>
              <a:buNone/>
              <a:defRPr sz="1200" b="0" i="0">
                <a:solidFill>
                  <a:srgbClr val="000000"/>
                </a:solidFill>
                <a:latin typeface="Helvetica Neue Light"/>
                <a:ea typeface="Helvetica Neue Light"/>
                <a:cs typeface="Helvetica Neue Light"/>
                <a:sym typeface="Helvetica Neue Light"/>
              </a:defRPr>
            </a:lvl8pPr>
            <a:lvl9pPr marL="0" lvl="8" indent="0" algn="r">
              <a:spcBef>
                <a:spcPts val="0"/>
              </a:spcBef>
              <a:buNone/>
              <a:defRPr sz="1200" b="0" i="0">
                <a:solidFill>
                  <a:srgbClr val="000000"/>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Helvetica Neue Light"/>
              <a:buNone/>
              <a:defRPr b="0" i="0">
                <a:latin typeface="Helvetica Neue Light"/>
                <a:ea typeface="Helvetica Neue Light"/>
                <a:cs typeface="Helvetica Neue Light"/>
                <a:sym typeface="Helvetica Neue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Helvetica Neue Light"/>
                <a:ea typeface="Helvetica Neue Light"/>
                <a:cs typeface="Helvetica Neue Light"/>
                <a:sym typeface="Helvetica Neue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atin typeface="Helvetica Neue Light"/>
                <a:ea typeface="Helvetica Neue Light"/>
                <a:cs typeface="Helvetica Neue Light"/>
                <a:sym typeface="Helvetica Neue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339169" y="4767263"/>
            <a:ext cx="597573"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rgbClr val="000000"/>
                </a:solidFill>
                <a:latin typeface="Helvetica Neue Light"/>
                <a:ea typeface="Helvetica Neue Light"/>
                <a:cs typeface="Helvetica Neue Light"/>
                <a:sym typeface="Helvetica Neue Light"/>
              </a:defRPr>
            </a:lvl1pPr>
            <a:lvl2pPr marL="0" lvl="1" indent="0" algn="r">
              <a:spcBef>
                <a:spcPts val="0"/>
              </a:spcBef>
              <a:buNone/>
              <a:defRPr sz="1200" b="0" i="0">
                <a:solidFill>
                  <a:srgbClr val="000000"/>
                </a:solidFill>
                <a:latin typeface="Helvetica Neue Light"/>
                <a:ea typeface="Helvetica Neue Light"/>
                <a:cs typeface="Helvetica Neue Light"/>
                <a:sym typeface="Helvetica Neue Light"/>
              </a:defRPr>
            </a:lvl2pPr>
            <a:lvl3pPr marL="0" lvl="2" indent="0" algn="r">
              <a:spcBef>
                <a:spcPts val="0"/>
              </a:spcBef>
              <a:buNone/>
              <a:defRPr sz="1200" b="0" i="0">
                <a:solidFill>
                  <a:srgbClr val="000000"/>
                </a:solidFill>
                <a:latin typeface="Helvetica Neue Light"/>
                <a:ea typeface="Helvetica Neue Light"/>
                <a:cs typeface="Helvetica Neue Light"/>
                <a:sym typeface="Helvetica Neue Light"/>
              </a:defRPr>
            </a:lvl3pPr>
            <a:lvl4pPr marL="0" lvl="3" indent="0" algn="r">
              <a:spcBef>
                <a:spcPts val="0"/>
              </a:spcBef>
              <a:buNone/>
              <a:defRPr sz="1200" b="0" i="0">
                <a:solidFill>
                  <a:srgbClr val="000000"/>
                </a:solidFill>
                <a:latin typeface="Helvetica Neue Light"/>
                <a:ea typeface="Helvetica Neue Light"/>
                <a:cs typeface="Helvetica Neue Light"/>
                <a:sym typeface="Helvetica Neue Light"/>
              </a:defRPr>
            </a:lvl4pPr>
            <a:lvl5pPr marL="0" lvl="4" indent="0" algn="r">
              <a:spcBef>
                <a:spcPts val="0"/>
              </a:spcBef>
              <a:buNone/>
              <a:defRPr sz="1200" b="0" i="0">
                <a:solidFill>
                  <a:srgbClr val="000000"/>
                </a:solidFill>
                <a:latin typeface="Helvetica Neue Light"/>
                <a:ea typeface="Helvetica Neue Light"/>
                <a:cs typeface="Helvetica Neue Light"/>
                <a:sym typeface="Helvetica Neue Light"/>
              </a:defRPr>
            </a:lvl5pPr>
            <a:lvl6pPr marL="0" lvl="5" indent="0" algn="r">
              <a:spcBef>
                <a:spcPts val="0"/>
              </a:spcBef>
              <a:buNone/>
              <a:defRPr sz="1200" b="0" i="0">
                <a:solidFill>
                  <a:srgbClr val="000000"/>
                </a:solidFill>
                <a:latin typeface="Helvetica Neue Light"/>
                <a:ea typeface="Helvetica Neue Light"/>
                <a:cs typeface="Helvetica Neue Light"/>
                <a:sym typeface="Helvetica Neue Light"/>
              </a:defRPr>
            </a:lvl6pPr>
            <a:lvl7pPr marL="0" lvl="6" indent="0" algn="r">
              <a:spcBef>
                <a:spcPts val="0"/>
              </a:spcBef>
              <a:buNone/>
              <a:defRPr sz="1200" b="0" i="0">
                <a:solidFill>
                  <a:srgbClr val="000000"/>
                </a:solidFill>
                <a:latin typeface="Helvetica Neue Light"/>
                <a:ea typeface="Helvetica Neue Light"/>
                <a:cs typeface="Helvetica Neue Light"/>
                <a:sym typeface="Helvetica Neue Light"/>
              </a:defRPr>
            </a:lvl7pPr>
            <a:lvl8pPr marL="0" lvl="7" indent="0" algn="r">
              <a:spcBef>
                <a:spcPts val="0"/>
              </a:spcBef>
              <a:buNone/>
              <a:defRPr sz="1200" b="0" i="0">
                <a:solidFill>
                  <a:srgbClr val="000000"/>
                </a:solidFill>
                <a:latin typeface="Helvetica Neue Light"/>
                <a:ea typeface="Helvetica Neue Light"/>
                <a:cs typeface="Helvetica Neue Light"/>
                <a:sym typeface="Helvetica Neue Light"/>
              </a:defRPr>
            </a:lvl8pPr>
            <a:lvl9pPr marL="0" lvl="8" indent="0" algn="r">
              <a:spcBef>
                <a:spcPts val="0"/>
              </a:spcBef>
              <a:buNone/>
              <a:defRPr sz="1200" b="0" i="0">
                <a:solidFill>
                  <a:srgbClr val="000000"/>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Helvetica Neue Light"/>
              <a:buNone/>
              <a:defRPr sz="2000" b="0" i="0">
                <a:latin typeface="Helvetica Neue Light"/>
                <a:ea typeface="Helvetica Neue Light"/>
                <a:cs typeface="Helvetica Neue Light"/>
                <a:sym typeface="Helvetica Neue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b="0" i="0">
                <a:latin typeface="Helvetica Neue Light"/>
                <a:ea typeface="Helvetica Neue Light"/>
                <a:cs typeface="Helvetica Neue Light"/>
                <a:sym typeface="Helvetica Neue Light"/>
              </a:defRPr>
            </a:lvl1pPr>
            <a:lvl2pPr marL="914400" lvl="1" indent="-406400" algn="l">
              <a:spcBef>
                <a:spcPts val="560"/>
              </a:spcBef>
              <a:spcAft>
                <a:spcPts val="0"/>
              </a:spcAft>
              <a:buClr>
                <a:schemeClr val="dk1"/>
              </a:buClr>
              <a:buSzPts val="2800"/>
              <a:buChar char="–"/>
              <a:defRPr sz="2800" b="0" i="0">
                <a:latin typeface="Helvetica Neue Light"/>
                <a:ea typeface="Helvetica Neue Light"/>
                <a:cs typeface="Helvetica Neue Light"/>
                <a:sym typeface="Helvetica Neue Light"/>
              </a:defRPr>
            </a:lvl2pPr>
            <a:lvl3pPr marL="1371600" lvl="2" indent="-381000" algn="l">
              <a:spcBef>
                <a:spcPts val="480"/>
              </a:spcBef>
              <a:spcAft>
                <a:spcPts val="0"/>
              </a:spcAft>
              <a:buClr>
                <a:schemeClr val="dk1"/>
              </a:buClr>
              <a:buSzPts val="2400"/>
              <a:buChar char="•"/>
              <a:defRPr sz="2400" b="0" i="0">
                <a:latin typeface="Helvetica Neue Light"/>
                <a:ea typeface="Helvetica Neue Light"/>
                <a:cs typeface="Helvetica Neue Light"/>
                <a:sym typeface="Helvetica Neue Light"/>
              </a:defRPr>
            </a:lvl3pPr>
            <a:lvl4pPr marL="1828800" lvl="3" indent="-355600" algn="l">
              <a:spcBef>
                <a:spcPts val="400"/>
              </a:spcBef>
              <a:spcAft>
                <a:spcPts val="0"/>
              </a:spcAft>
              <a:buClr>
                <a:schemeClr val="dk1"/>
              </a:buClr>
              <a:buSzPts val="2000"/>
              <a:buChar char="–"/>
              <a:defRPr sz="2000" b="0" i="0">
                <a:latin typeface="Helvetica Neue Light"/>
                <a:ea typeface="Helvetica Neue Light"/>
                <a:cs typeface="Helvetica Neue Light"/>
                <a:sym typeface="Helvetica Neue Light"/>
              </a:defRPr>
            </a:lvl4pPr>
            <a:lvl5pPr marL="2286000" lvl="4" indent="-355600" algn="l">
              <a:spcBef>
                <a:spcPts val="400"/>
              </a:spcBef>
              <a:spcAft>
                <a:spcPts val="0"/>
              </a:spcAft>
              <a:buClr>
                <a:schemeClr val="dk1"/>
              </a:buClr>
              <a:buSzPts val="2000"/>
              <a:buChar char="»"/>
              <a:defRPr sz="2000" b="0" i="0">
                <a:latin typeface="Helvetica Neue Light"/>
                <a:ea typeface="Helvetica Neue Light"/>
                <a:cs typeface="Helvetica Neue Light"/>
                <a:sym typeface="Helvetica Neue Light"/>
              </a:defRPr>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4" name="Google Shape;64;p10"/>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b="0" i="0">
                <a:latin typeface="Helvetica Neue Light"/>
                <a:ea typeface="Helvetica Neue Light"/>
                <a:cs typeface="Helvetica Neue Light"/>
                <a:sym typeface="Helvetica Neue Light"/>
              </a:defRPr>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Helvetica Neue Light"/>
                <a:ea typeface="Helvetica Neue Light"/>
                <a:cs typeface="Helvetica Neue Light"/>
                <a:sym typeface="Helvetica Neue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atin typeface="Helvetica Neue Light"/>
                <a:ea typeface="Helvetica Neue Light"/>
                <a:cs typeface="Helvetica Neue Light"/>
                <a:sym typeface="Helvetica Neue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339169" y="4767263"/>
            <a:ext cx="597573"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rgbClr val="000000"/>
                </a:solidFill>
                <a:latin typeface="Helvetica Neue Light"/>
                <a:ea typeface="Helvetica Neue Light"/>
                <a:cs typeface="Helvetica Neue Light"/>
                <a:sym typeface="Helvetica Neue Light"/>
              </a:defRPr>
            </a:lvl1pPr>
            <a:lvl2pPr marL="0" lvl="1" indent="0" algn="r">
              <a:spcBef>
                <a:spcPts val="0"/>
              </a:spcBef>
              <a:buNone/>
              <a:defRPr sz="1200" b="0" i="0">
                <a:solidFill>
                  <a:srgbClr val="000000"/>
                </a:solidFill>
                <a:latin typeface="Helvetica Neue Light"/>
                <a:ea typeface="Helvetica Neue Light"/>
                <a:cs typeface="Helvetica Neue Light"/>
                <a:sym typeface="Helvetica Neue Light"/>
              </a:defRPr>
            </a:lvl2pPr>
            <a:lvl3pPr marL="0" lvl="2" indent="0" algn="r">
              <a:spcBef>
                <a:spcPts val="0"/>
              </a:spcBef>
              <a:buNone/>
              <a:defRPr sz="1200" b="0" i="0">
                <a:solidFill>
                  <a:srgbClr val="000000"/>
                </a:solidFill>
                <a:latin typeface="Helvetica Neue Light"/>
                <a:ea typeface="Helvetica Neue Light"/>
                <a:cs typeface="Helvetica Neue Light"/>
                <a:sym typeface="Helvetica Neue Light"/>
              </a:defRPr>
            </a:lvl3pPr>
            <a:lvl4pPr marL="0" lvl="3" indent="0" algn="r">
              <a:spcBef>
                <a:spcPts val="0"/>
              </a:spcBef>
              <a:buNone/>
              <a:defRPr sz="1200" b="0" i="0">
                <a:solidFill>
                  <a:srgbClr val="000000"/>
                </a:solidFill>
                <a:latin typeface="Helvetica Neue Light"/>
                <a:ea typeface="Helvetica Neue Light"/>
                <a:cs typeface="Helvetica Neue Light"/>
                <a:sym typeface="Helvetica Neue Light"/>
              </a:defRPr>
            </a:lvl4pPr>
            <a:lvl5pPr marL="0" lvl="4" indent="0" algn="r">
              <a:spcBef>
                <a:spcPts val="0"/>
              </a:spcBef>
              <a:buNone/>
              <a:defRPr sz="1200" b="0" i="0">
                <a:solidFill>
                  <a:srgbClr val="000000"/>
                </a:solidFill>
                <a:latin typeface="Helvetica Neue Light"/>
                <a:ea typeface="Helvetica Neue Light"/>
                <a:cs typeface="Helvetica Neue Light"/>
                <a:sym typeface="Helvetica Neue Light"/>
              </a:defRPr>
            </a:lvl5pPr>
            <a:lvl6pPr marL="0" lvl="5" indent="0" algn="r">
              <a:spcBef>
                <a:spcPts val="0"/>
              </a:spcBef>
              <a:buNone/>
              <a:defRPr sz="1200" b="0" i="0">
                <a:solidFill>
                  <a:srgbClr val="000000"/>
                </a:solidFill>
                <a:latin typeface="Helvetica Neue Light"/>
                <a:ea typeface="Helvetica Neue Light"/>
                <a:cs typeface="Helvetica Neue Light"/>
                <a:sym typeface="Helvetica Neue Light"/>
              </a:defRPr>
            </a:lvl6pPr>
            <a:lvl7pPr marL="0" lvl="6" indent="0" algn="r">
              <a:spcBef>
                <a:spcPts val="0"/>
              </a:spcBef>
              <a:buNone/>
              <a:defRPr sz="1200" b="0" i="0">
                <a:solidFill>
                  <a:srgbClr val="000000"/>
                </a:solidFill>
                <a:latin typeface="Helvetica Neue Light"/>
                <a:ea typeface="Helvetica Neue Light"/>
                <a:cs typeface="Helvetica Neue Light"/>
                <a:sym typeface="Helvetica Neue Light"/>
              </a:defRPr>
            </a:lvl7pPr>
            <a:lvl8pPr marL="0" lvl="7" indent="0" algn="r">
              <a:spcBef>
                <a:spcPts val="0"/>
              </a:spcBef>
              <a:buNone/>
              <a:defRPr sz="1200" b="0" i="0">
                <a:solidFill>
                  <a:srgbClr val="000000"/>
                </a:solidFill>
                <a:latin typeface="Helvetica Neue Light"/>
                <a:ea typeface="Helvetica Neue Light"/>
                <a:cs typeface="Helvetica Neue Light"/>
                <a:sym typeface="Helvetica Neue Light"/>
              </a:defRPr>
            </a:lvl8pPr>
            <a:lvl9pPr marL="0" lvl="8" indent="0" algn="r">
              <a:spcBef>
                <a:spcPts val="0"/>
              </a:spcBef>
              <a:buNone/>
              <a:defRPr sz="1200" b="0" i="0">
                <a:solidFill>
                  <a:srgbClr val="000000"/>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NWU PPT Wide Opt 1 - No Wordmark_Master.jpg"/>
          <p:cNvPicPr preferRelativeResize="0"/>
          <p:nvPr/>
        </p:nvPicPr>
        <p:blipFill rotWithShape="1">
          <a:blip r:embed="rId15">
            <a:alphaModFix/>
          </a:blip>
          <a:srcRect/>
          <a:stretch/>
        </p:blipFill>
        <p:spPr>
          <a:xfrm>
            <a:off x="0" y="0"/>
            <a:ext cx="9135879" cy="5143500"/>
          </a:xfrm>
          <a:prstGeom prst="rect">
            <a:avLst/>
          </a:prstGeom>
          <a:noFill/>
          <a:ln>
            <a:noFill/>
          </a:ln>
        </p:spPr>
      </p:pic>
      <p:sp>
        <p:nvSpPr>
          <p:cNvPr id="7" name="Google Shape;7;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Helvetica Neue Light"/>
              <a:buNone/>
              <a:defRPr sz="4400" b="0" i="0" u="none" strike="noStrike" cap="none">
                <a:solidFill>
                  <a:schemeClr val="dk1"/>
                </a:solidFill>
                <a:latin typeface="Helvetica Neue Light"/>
                <a:ea typeface="Helvetica Neue Light"/>
                <a:cs typeface="Helvetica Neue Light"/>
                <a:sym typeface="Helvetica Neue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Helvetica Neue Light"/>
                <a:ea typeface="Helvetica Neue Light"/>
                <a:cs typeface="Helvetica Neue Light"/>
                <a:sym typeface="Helvetica Neue Light"/>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Helvetica Neue Light"/>
                <a:ea typeface="Helvetica Neue Light"/>
                <a:cs typeface="Helvetica Neue Light"/>
                <a:sym typeface="Helvetica Neue Light"/>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Helvetica Neue Light"/>
                <a:ea typeface="Helvetica Neue Light"/>
                <a:cs typeface="Helvetica Neue Light"/>
                <a:sym typeface="Helvetica Neue Light"/>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Helvetica Neue Light"/>
                <a:ea typeface="Helvetica Neue Light"/>
                <a:cs typeface="Helvetica Neue Light"/>
                <a:sym typeface="Helvetica Neue Light"/>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Helvetica Neue Light"/>
                <a:ea typeface="Helvetica Neue Light"/>
                <a:cs typeface="Helvetica Neue Light"/>
                <a:sym typeface="Helvetica Neue Ligh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Helvetica Neue Light"/>
                <a:ea typeface="Helvetica Neue Light"/>
                <a:cs typeface="Helvetica Neue Light"/>
                <a:sym typeface="Helvetica Neue Light"/>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Helvetica Neue Light"/>
                <a:ea typeface="Helvetica Neue Light"/>
                <a:cs typeface="Helvetica Neue Light"/>
                <a:sym typeface="Helvetica Neue Light"/>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sldNum" idx="12"/>
          </p:nvPr>
        </p:nvSpPr>
        <p:spPr>
          <a:xfrm>
            <a:off x="8339169" y="4767263"/>
            <a:ext cx="597573"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r" rtl="0">
              <a:spcBef>
                <a:spcPts val="0"/>
              </a:spcBef>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r" rtl="0">
              <a:spcBef>
                <a:spcPts val="0"/>
              </a:spcBef>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r" rtl="0">
              <a:spcBef>
                <a:spcPts val="0"/>
              </a:spcBef>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r" rtl="0">
              <a:spcBef>
                <a:spcPts val="0"/>
              </a:spcBef>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r" rtl="0">
              <a:spcBef>
                <a:spcPts val="0"/>
              </a:spcBef>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r" rtl="0">
              <a:spcBef>
                <a:spcPts val="0"/>
              </a:spcBef>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r" rtl="0">
              <a:spcBef>
                <a:spcPts val="0"/>
              </a:spcBef>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r" rtl="0">
              <a:spcBef>
                <a:spcPts val="0"/>
              </a:spcBef>
              <a:buNone/>
              <a:defRPr sz="1200" b="0" i="0" u="none" strike="noStrike" cap="none">
                <a:solidFill>
                  <a:srgbClr val="000000"/>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1"/>
          <p:cNvPicPr preferRelativeResize="0"/>
          <p:nvPr/>
        </p:nvPicPr>
        <p:blipFill rotWithShape="1">
          <a:blip r:embed="rId16">
            <a:alphaModFix/>
          </a:blip>
          <a:srcRect/>
          <a:stretch/>
        </p:blipFill>
        <p:spPr>
          <a:xfrm>
            <a:off x="4026102" y="4817752"/>
            <a:ext cx="1103770" cy="28364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mp4"/><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5" descr="NWU PPT Wide Opt 1 - No Wordmark_Cover.jpg"/>
          <p:cNvPicPr preferRelativeResize="0"/>
          <p:nvPr/>
        </p:nvPicPr>
        <p:blipFill rotWithShape="1">
          <a:blip r:embed="rId3">
            <a:alphaModFix/>
          </a:blip>
          <a:srcRect/>
          <a:stretch/>
        </p:blipFill>
        <p:spPr>
          <a:xfrm>
            <a:off x="-5912" y="7655"/>
            <a:ext cx="9190269" cy="5169524"/>
          </a:xfrm>
          <a:prstGeom prst="rect">
            <a:avLst/>
          </a:prstGeom>
          <a:noFill/>
          <a:ln>
            <a:noFill/>
          </a:ln>
        </p:spPr>
      </p:pic>
      <p:sp>
        <p:nvSpPr>
          <p:cNvPr id="100" name="Google Shape;100;p15"/>
          <p:cNvSpPr txBox="1">
            <a:spLocks noGrp="1"/>
          </p:cNvSpPr>
          <p:nvPr>
            <p:ph type="ctrTitle"/>
          </p:nvPr>
        </p:nvSpPr>
        <p:spPr>
          <a:xfrm>
            <a:off x="1906238" y="108436"/>
            <a:ext cx="7005829" cy="1292700"/>
          </a:xfrm>
          <a:prstGeom prst="rect">
            <a:avLst/>
          </a:prstGeom>
          <a:noFill/>
          <a:ln>
            <a:noFill/>
          </a:ln>
        </p:spPr>
        <p:txBody>
          <a:bodyPr spcFirstLastPara="1" wrap="square" lIns="91425" tIns="45700" rIns="91425" bIns="45700" anchor="ctr" anchorCtr="0">
            <a:noAutofit/>
          </a:bodyPr>
          <a:lstStyle/>
          <a:p>
            <a:pPr marL="0" lvl="0" indent="0" algn="l" rtl="0">
              <a:lnSpc>
                <a:spcPct val="75000"/>
              </a:lnSpc>
              <a:spcBef>
                <a:spcPts val="0"/>
              </a:spcBef>
              <a:spcAft>
                <a:spcPts val="0"/>
              </a:spcAft>
              <a:buClr>
                <a:schemeClr val="dk1"/>
              </a:buClr>
              <a:buSzPts val="3960"/>
              <a:buFont typeface="Calibri"/>
              <a:buNone/>
            </a:pPr>
            <a:r>
              <a:rPr lang="en" sz="4500" b="1" dirty="0">
                <a:latin typeface="Calibri"/>
                <a:ea typeface="Calibri"/>
                <a:cs typeface="Calibri"/>
                <a:sym typeface="Calibri"/>
              </a:rPr>
              <a:t>Shaping Jets with the Ambient Medium</a:t>
            </a:r>
            <a:endParaRPr sz="4500" b="1" dirty="0">
              <a:latin typeface="Helvetica Neue"/>
              <a:ea typeface="Helvetica Neue"/>
              <a:cs typeface="Helvetica Neue"/>
              <a:sym typeface="Helvetica Neue"/>
            </a:endParaRPr>
          </a:p>
        </p:txBody>
      </p:sp>
      <p:sp>
        <p:nvSpPr>
          <p:cNvPr id="101" name="Google Shape;101;p15"/>
          <p:cNvSpPr txBox="1">
            <a:spLocks noGrp="1"/>
          </p:cNvSpPr>
          <p:nvPr>
            <p:ph type="subTitle" idx="1"/>
          </p:nvPr>
        </p:nvSpPr>
        <p:spPr>
          <a:xfrm>
            <a:off x="1906238" y="1352416"/>
            <a:ext cx="3289297" cy="8313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spcBef>
                <a:spcPts val="0"/>
              </a:spcBef>
              <a:spcAft>
                <a:spcPts val="0"/>
              </a:spcAft>
              <a:buClr>
                <a:srgbClr val="888888"/>
              </a:buClr>
              <a:buSzPts val="3200"/>
              <a:buNone/>
            </a:pPr>
            <a:r>
              <a:rPr lang="en-US" sz="2900" b="1" dirty="0">
                <a:latin typeface="Calibri" panose="020F0502020204030204" pitchFamily="34" charset="0"/>
                <a:ea typeface="Helvetica Neue"/>
                <a:cs typeface="Calibri" panose="020F0502020204030204" pitchFamily="34" charset="0"/>
                <a:sym typeface="Helvetica Neue"/>
              </a:rPr>
              <a:t>Max Paik</a:t>
            </a:r>
          </a:p>
          <a:p>
            <a:pPr marL="0" indent="0" algn="l">
              <a:spcBef>
                <a:spcPts val="0"/>
              </a:spcBef>
            </a:pPr>
            <a:r>
              <a:rPr lang="en-US" sz="1600" b="1" dirty="0">
                <a:latin typeface="Calibri" panose="020F0502020204030204" pitchFamily="34" charset="0"/>
                <a:ea typeface="Helvetica Neue"/>
                <a:cs typeface="Calibri" panose="020F0502020204030204" pitchFamily="34" charset="0"/>
                <a:sym typeface="Helvetica Neue"/>
              </a:rPr>
              <a:t>Tchekhovskoy Group</a:t>
            </a:r>
          </a:p>
          <a:p>
            <a:pPr marL="0" lvl="0" indent="0" algn="l" rtl="0">
              <a:spcBef>
                <a:spcPts val="0"/>
              </a:spcBef>
              <a:spcAft>
                <a:spcPts val="0"/>
              </a:spcAft>
              <a:buClr>
                <a:srgbClr val="888888"/>
              </a:buClr>
              <a:buSzPts val="3200"/>
              <a:buNone/>
            </a:pPr>
            <a:r>
              <a:rPr lang="en-US" sz="1600" b="1" dirty="0">
                <a:latin typeface="Calibri" panose="020F0502020204030204" pitchFamily="34" charset="0"/>
                <a:ea typeface="Helvetica Neue"/>
                <a:cs typeface="Calibri" panose="020F0502020204030204" pitchFamily="34" charset="0"/>
                <a:sym typeface="Helvetica Neue"/>
              </a:rPr>
              <a:t>Northwestern University</a:t>
            </a:r>
          </a:p>
          <a:p>
            <a:pPr marL="0" lvl="0" indent="0" algn="l" rtl="0">
              <a:spcBef>
                <a:spcPts val="0"/>
              </a:spcBef>
              <a:spcAft>
                <a:spcPts val="0"/>
              </a:spcAft>
              <a:buClr>
                <a:srgbClr val="888888"/>
              </a:buClr>
              <a:buSzPts val="3200"/>
              <a:buNone/>
            </a:pPr>
            <a:endParaRPr lang="en-US" sz="1600" b="1" dirty="0">
              <a:latin typeface="Calibri" panose="020F0502020204030204" pitchFamily="34" charset="0"/>
              <a:ea typeface="Helvetica Neue"/>
              <a:cs typeface="Calibri" panose="020F0502020204030204" pitchFamily="34" charset="0"/>
              <a:sym typeface="Helvetica Neue"/>
            </a:endParaRPr>
          </a:p>
        </p:txBody>
      </p:sp>
      <p:sp>
        <p:nvSpPr>
          <p:cNvPr id="102" name="Google Shape;102;p15"/>
          <p:cNvSpPr txBox="1"/>
          <p:nvPr/>
        </p:nvSpPr>
        <p:spPr>
          <a:xfrm>
            <a:off x="2344558" y="-541772"/>
            <a:ext cx="184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Helvetica Neue Light"/>
              <a:ea typeface="Helvetica Neue Light"/>
              <a:cs typeface="Helvetica Neue Light"/>
              <a:sym typeface="Helvetica Neue Light"/>
            </a:endParaRPr>
          </a:p>
        </p:txBody>
      </p:sp>
      <p:pic>
        <p:nvPicPr>
          <p:cNvPr id="103" name="Google Shape;103;p15" descr="Text&#10;&#10;Description automatically generated"/>
          <p:cNvPicPr preferRelativeResize="0"/>
          <p:nvPr/>
        </p:nvPicPr>
        <p:blipFill rotWithShape="1">
          <a:blip r:embed="rId4">
            <a:alphaModFix/>
          </a:blip>
          <a:srcRect/>
          <a:stretch/>
        </p:blipFill>
        <p:spPr>
          <a:xfrm>
            <a:off x="130629" y="4651445"/>
            <a:ext cx="2398596" cy="444185"/>
          </a:xfrm>
          <a:prstGeom prst="rect">
            <a:avLst/>
          </a:prstGeom>
          <a:noFill/>
          <a:ln>
            <a:noFill/>
          </a:ln>
        </p:spPr>
      </p:pic>
      <p:pic>
        <p:nvPicPr>
          <p:cNvPr id="104" name="Google Shape;104;p15"/>
          <p:cNvPicPr preferRelativeResize="0"/>
          <p:nvPr/>
        </p:nvPicPr>
        <p:blipFill>
          <a:blip r:embed="rId5">
            <a:alphaModFix/>
          </a:blip>
          <a:stretch>
            <a:fillRect/>
          </a:stretch>
        </p:blipFill>
        <p:spPr>
          <a:xfrm>
            <a:off x="130629" y="3443431"/>
            <a:ext cx="548593" cy="586679"/>
          </a:xfrm>
          <a:prstGeom prst="rect">
            <a:avLst/>
          </a:prstGeom>
          <a:noFill/>
          <a:ln>
            <a:noFill/>
          </a:ln>
        </p:spPr>
      </p:pic>
      <p:pic>
        <p:nvPicPr>
          <p:cNvPr id="106" name="Google Shape;106;p15"/>
          <p:cNvPicPr preferRelativeResize="0"/>
          <p:nvPr/>
        </p:nvPicPr>
        <p:blipFill>
          <a:blip r:embed="rId6">
            <a:alphaModFix/>
          </a:blip>
          <a:stretch>
            <a:fillRect/>
          </a:stretch>
        </p:blipFill>
        <p:spPr>
          <a:xfrm>
            <a:off x="130629" y="4122574"/>
            <a:ext cx="1071631" cy="468547"/>
          </a:xfrm>
          <a:prstGeom prst="rect">
            <a:avLst/>
          </a:prstGeom>
          <a:noFill/>
          <a:ln>
            <a:noFill/>
          </a:ln>
        </p:spPr>
      </p:pic>
      <p:pic>
        <p:nvPicPr>
          <p:cNvPr id="107" name="Google Shape;107;p15"/>
          <p:cNvPicPr preferRelativeResize="0"/>
          <p:nvPr/>
        </p:nvPicPr>
        <p:blipFill>
          <a:blip r:embed="rId7">
            <a:alphaModFix/>
          </a:blip>
          <a:stretch>
            <a:fillRect/>
          </a:stretch>
        </p:blipFill>
        <p:spPr>
          <a:xfrm>
            <a:off x="1283251" y="4030110"/>
            <a:ext cx="1245974" cy="670391"/>
          </a:xfrm>
          <a:prstGeom prst="rect">
            <a:avLst/>
          </a:prstGeom>
          <a:noFill/>
          <a:ln>
            <a:noFill/>
          </a:ln>
        </p:spPr>
      </p:pic>
      <p:sp>
        <p:nvSpPr>
          <p:cNvPr id="108" name="Google Shape;108;p15"/>
          <p:cNvSpPr txBox="1"/>
          <p:nvPr/>
        </p:nvSpPr>
        <p:spPr>
          <a:xfrm>
            <a:off x="4327077" y="1329499"/>
            <a:ext cx="2910685" cy="8771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dirty="0">
                <a:solidFill>
                  <a:schemeClr val="dk1"/>
                </a:solidFill>
                <a:latin typeface="Calibri" panose="020F0502020204030204" pitchFamily="34" charset="0"/>
                <a:ea typeface="Helvetica Neue"/>
                <a:cs typeface="Calibri" panose="020F0502020204030204" pitchFamily="34" charset="0"/>
                <a:sym typeface="Helvetica Neue"/>
              </a:rPr>
              <a:t>Collaborators:</a:t>
            </a:r>
            <a:r>
              <a:rPr lang="en" sz="1500" dirty="0">
                <a:solidFill>
                  <a:schemeClr val="dk1"/>
                </a:solidFill>
                <a:latin typeface="Calibri" panose="020F0502020204030204" pitchFamily="34" charset="0"/>
                <a:ea typeface="Helvetica Neue Light"/>
                <a:cs typeface="Calibri" panose="020F0502020204030204" pitchFamily="34" charset="0"/>
                <a:sym typeface="Helvetica Neue Light"/>
              </a:rPr>
              <a:t> </a:t>
            </a:r>
            <a:endParaRPr sz="1500" dirty="0">
              <a:solidFill>
                <a:schemeClr val="dk1"/>
              </a:solidFill>
              <a:latin typeface="Calibri" panose="020F0502020204030204" pitchFamily="34" charset="0"/>
              <a:ea typeface="Helvetica Neue Light"/>
              <a:cs typeface="Calibri" panose="020F0502020204030204" pitchFamily="34" charset="0"/>
              <a:sym typeface="Helvetica Neue Light"/>
            </a:endParaRPr>
          </a:p>
          <a:p>
            <a:pPr marL="0" lvl="0" indent="0" algn="l" rtl="0">
              <a:spcBef>
                <a:spcPts val="0"/>
              </a:spcBef>
              <a:spcAft>
                <a:spcPts val="0"/>
              </a:spcAft>
              <a:buNone/>
            </a:pPr>
            <a:r>
              <a:rPr lang="en" sz="1500" dirty="0">
                <a:solidFill>
                  <a:schemeClr val="dk1"/>
                </a:solidFill>
                <a:latin typeface="Calibri" panose="020F0502020204030204" pitchFamily="34" charset="0"/>
                <a:ea typeface="Helvetica Neue Light"/>
                <a:cs typeface="Calibri" panose="020F0502020204030204" pitchFamily="34" charset="0"/>
                <a:sym typeface="Helvetica Neue Light"/>
              </a:rPr>
              <a:t>Valeriia Rohoza, Aris Lalakos, Koushik Chatterjee, Matthew Liska</a:t>
            </a:r>
            <a:endParaRPr sz="1500" dirty="0">
              <a:latin typeface="Calibri" panose="020F0502020204030204" pitchFamily="34" charset="0"/>
              <a:cs typeface="Calibri" panose="020F0502020204030204" pitchFamily="34" charset="0"/>
            </a:endParaRPr>
          </a:p>
        </p:txBody>
      </p:sp>
      <p:sp>
        <p:nvSpPr>
          <p:cNvPr id="109" name="Google Shape;109;p15"/>
          <p:cNvSpPr txBox="1"/>
          <p:nvPr/>
        </p:nvSpPr>
        <p:spPr>
          <a:xfrm>
            <a:off x="6933477" y="3843214"/>
            <a:ext cx="2115600" cy="1292631"/>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 sz="800" dirty="0">
                <a:solidFill>
                  <a:schemeClr val="tx1"/>
                </a:solidFill>
                <a:latin typeface="Calibri" panose="020F0502020204030204" pitchFamily="34" charset="0"/>
                <a:ea typeface="Helvetica Neue"/>
                <a:cs typeface="Calibri" panose="020F0502020204030204" pitchFamily="34" charset="0"/>
                <a:sym typeface="Helvetica Neue"/>
              </a:rPr>
              <a:t>The study resulting in this presentation was assisted by a grant from the Baker Program in Undergraduate Research, which is administered by Northwestern University's Weinberg College of Arts and Sciences. However, the conclusions, opinions, and other statements in this presentation are the author's and not necessarily those of the sponsoring institution.</a:t>
            </a:r>
            <a:endParaRPr sz="800" dirty="0">
              <a:solidFill>
                <a:schemeClr val="tx1"/>
              </a:solidFill>
              <a:latin typeface="Calibri" panose="020F0502020204030204" pitchFamily="34" charset="0"/>
              <a:ea typeface="Helvetica Neue"/>
              <a:cs typeface="Calibri" panose="020F0502020204030204" pitchFamily="34" charset="0"/>
              <a:sym typeface="Helvetica Neue"/>
            </a:endParaRPr>
          </a:p>
        </p:txBody>
      </p:sp>
      <p:sp>
        <p:nvSpPr>
          <p:cNvPr id="110" name="Google Shape;110;p15"/>
          <p:cNvSpPr txBox="1"/>
          <p:nvPr/>
        </p:nvSpPr>
        <p:spPr>
          <a:xfrm>
            <a:off x="6933477" y="3504874"/>
            <a:ext cx="17247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tx1"/>
                </a:solidFill>
                <a:latin typeface="Calibri" panose="020F0502020204030204" pitchFamily="34" charset="0"/>
                <a:ea typeface="Helvetica Neue"/>
                <a:cs typeface="Calibri" panose="020F0502020204030204" pitchFamily="34" charset="0"/>
                <a:sym typeface="Helvetica Neue"/>
              </a:rPr>
              <a:t>This research was in part funded by the Illinois Space Grant.</a:t>
            </a:r>
            <a:endParaRPr sz="800" dirty="0">
              <a:solidFill>
                <a:schemeClr val="tx1"/>
              </a:solidFill>
              <a:latin typeface="Calibri" panose="020F0502020204030204" pitchFamily="34" charset="0"/>
              <a:ea typeface="Helvetica Neue"/>
              <a:cs typeface="Calibri" panose="020F0502020204030204" pitchFamily="34" charset="0"/>
              <a:sym typeface="Helvetica Neue"/>
            </a:endParaRPr>
          </a:p>
        </p:txBody>
      </p:sp>
      <p:grpSp>
        <p:nvGrpSpPr>
          <p:cNvPr id="2" name="Group 1">
            <a:extLst>
              <a:ext uri="{FF2B5EF4-FFF2-40B4-BE49-F238E27FC236}">
                <a16:creationId xmlns:a16="http://schemas.microsoft.com/office/drawing/2014/main" id="{35DFEB9F-CCCF-6258-9F86-919AE24B4DAE}"/>
              </a:ext>
            </a:extLst>
          </p:cNvPr>
          <p:cNvGrpSpPr/>
          <p:nvPr/>
        </p:nvGrpSpPr>
        <p:grpSpPr>
          <a:xfrm>
            <a:off x="2210523" y="2370352"/>
            <a:ext cx="4711133" cy="2976714"/>
            <a:chOff x="2574450" y="2821723"/>
            <a:chExt cx="3795900" cy="2398427"/>
          </a:xfrm>
        </p:grpSpPr>
        <p:pic>
          <p:nvPicPr>
            <p:cNvPr id="111" name="Google Shape;111;p15"/>
            <p:cNvPicPr preferRelativeResize="0"/>
            <p:nvPr/>
          </p:nvPicPr>
          <p:blipFill>
            <a:blip r:embed="rId8">
              <a:alphaModFix/>
            </a:blip>
            <a:stretch>
              <a:fillRect/>
            </a:stretch>
          </p:blipFill>
          <p:spPr>
            <a:xfrm>
              <a:off x="3519575" y="2821723"/>
              <a:ext cx="1905650" cy="1983077"/>
            </a:xfrm>
            <a:prstGeom prst="rect">
              <a:avLst/>
            </a:prstGeom>
            <a:noFill/>
            <a:ln>
              <a:noFill/>
            </a:ln>
          </p:spPr>
        </p:pic>
        <p:sp>
          <p:nvSpPr>
            <p:cNvPr id="112" name="Google Shape;112;p15"/>
            <p:cNvSpPr txBox="1"/>
            <p:nvPr/>
          </p:nvSpPr>
          <p:spPr>
            <a:xfrm>
              <a:off x="2574450" y="4804800"/>
              <a:ext cx="3795900" cy="41535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000" dirty="0">
                  <a:solidFill>
                    <a:srgbClr val="595959"/>
                  </a:solidFill>
                  <a:latin typeface="Calibri" panose="020F0502020204030204" pitchFamily="34" charset="0"/>
                  <a:ea typeface="Helvetica Neue"/>
                  <a:cs typeface="Calibri" panose="020F0502020204030204" pitchFamily="34" charset="0"/>
                  <a:sym typeface="Helvetica Neue"/>
                </a:rPr>
                <a:t>Credit: NASA and the Hubble Heritage Team</a:t>
              </a:r>
              <a:endParaRPr sz="1000" dirty="0">
                <a:latin typeface="Calibri" panose="020F0502020204030204" pitchFamily="34" charset="0"/>
                <a:ea typeface="Helvetica Neue"/>
                <a:cs typeface="Calibri" panose="020F0502020204030204" pitchFamily="34" charset="0"/>
                <a:sym typeface="Helvetica Neue"/>
              </a:endParaRPr>
            </a:p>
          </p:txBody>
        </p:sp>
      </p:grpSp>
      <p:pic>
        <p:nvPicPr>
          <p:cNvPr id="113" name="Google Shape;113;p15"/>
          <p:cNvPicPr preferRelativeResize="0"/>
          <p:nvPr/>
        </p:nvPicPr>
        <p:blipFill>
          <a:blip r:embed="rId9">
            <a:alphaModFix/>
          </a:blip>
          <a:stretch>
            <a:fillRect/>
          </a:stretch>
        </p:blipFill>
        <p:spPr>
          <a:xfrm>
            <a:off x="788610" y="3443430"/>
            <a:ext cx="556517" cy="55651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5"/>
          <p:cNvSpPr txBox="1">
            <a:spLocks noGrp="1"/>
          </p:cNvSpPr>
          <p:nvPr>
            <p:ph type="title"/>
          </p:nvPr>
        </p:nvSpPr>
        <p:spPr>
          <a:xfrm>
            <a:off x="456912" y="19175"/>
            <a:ext cx="8229600" cy="85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Helvetica Neue Light"/>
              <a:buNone/>
            </a:pPr>
            <a:r>
              <a:rPr lang="en" sz="3600" dirty="0">
                <a:latin typeface="Calibri"/>
                <a:ea typeface="Calibri"/>
                <a:cs typeface="Calibri"/>
                <a:sym typeface="Calibri"/>
              </a:rPr>
              <a:t>Infinite medium creates cylindrical jets</a:t>
            </a:r>
            <a:endParaRPr sz="3600" dirty="0">
              <a:latin typeface="Calibri"/>
              <a:ea typeface="Calibri"/>
              <a:cs typeface="Calibri"/>
              <a:sym typeface="Calibri"/>
            </a:endParaRPr>
          </a:p>
        </p:txBody>
      </p:sp>
      <p:sp>
        <p:nvSpPr>
          <p:cNvPr id="261" name="Google Shape;261;p25"/>
          <p:cNvSpPr txBox="1">
            <a:spLocks noGrp="1"/>
          </p:cNvSpPr>
          <p:nvPr>
            <p:ph type="sldNum" idx="12"/>
          </p:nvPr>
        </p:nvSpPr>
        <p:spPr>
          <a:xfrm>
            <a:off x="8339169" y="4767263"/>
            <a:ext cx="597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262" name="Google Shape;262;p25"/>
          <p:cNvSpPr txBox="1"/>
          <p:nvPr/>
        </p:nvSpPr>
        <p:spPr>
          <a:xfrm>
            <a:off x="1473000" y="4767275"/>
            <a:ext cx="139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Helvetica Neue Light"/>
                <a:ea typeface="Helvetica Neue Light"/>
                <a:cs typeface="Helvetica Neue Light"/>
                <a:sym typeface="Helvetica Neue Light"/>
              </a:rPr>
              <a:t>Max Paik</a:t>
            </a:r>
            <a:endParaRPr>
              <a:solidFill>
                <a:schemeClr val="lt1"/>
              </a:solidFill>
              <a:latin typeface="Helvetica Neue Light"/>
              <a:ea typeface="Helvetica Neue Light"/>
              <a:cs typeface="Helvetica Neue Light"/>
              <a:sym typeface="Helvetica Neue Light"/>
            </a:endParaRPr>
          </a:p>
        </p:txBody>
      </p:sp>
      <p:pic>
        <p:nvPicPr>
          <p:cNvPr id="263" name="Google Shape;263;p25"/>
          <p:cNvPicPr preferRelativeResize="0"/>
          <p:nvPr/>
        </p:nvPicPr>
        <p:blipFill>
          <a:blip r:embed="rId3"/>
          <a:srcRect/>
          <a:stretch/>
        </p:blipFill>
        <p:spPr>
          <a:xfrm>
            <a:off x="1008300" y="1064099"/>
            <a:ext cx="7126825" cy="3631526"/>
          </a:xfrm>
          <a:prstGeom prst="rect">
            <a:avLst/>
          </a:prstGeom>
          <a:noFill/>
          <a:ln>
            <a:noFill/>
          </a:ln>
        </p:spPr>
      </p:pic>
      <p:cxnSp>
        <p:nvCxnSpPr>
          <p:cNvPr id="3" name="Straight Arrow Connector 2">
            <a:extLst>
              <a:ext uri="{FF2B5EF4-FFF2-40B4-BE49-F238E27FC236}">
                <a16:creationId xmlns:a16="http://schemas.microsoft.com/office/drawing/2014/main" id="{C0BA1B0E-618F-00FB-0BEE-B17449F02DCC}"/>
              </a:ext>
            </a:extLst>
          </p:cNvPr>
          <p:cNvCxnSpPr/>
          <p:nvPr/>
        </p:nvCxnSpPr>
        <p:spPr>
          <a:xfrm flipH="1">
            <a:off x="2638097" y="1292772"/>
            <a:ext cx="383627"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84E54D5-C842-BDBC-6197-105B08A2612A}"/>
              </a:ext>
            </a:extLst>
          </p:cNvPr>
          <p:cNvCxnSpPr/>
          <p:nvPr/>
        </p:nvCxnSpPr>
        <p:spPr>
          <a:xfrm flipH="1">
            <a:off x="3778469" y="1208690"/>
            <a:ext cx="14714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52437C16-1D08-B785-98C5-F07185904868}"/>
              </a:ext>
            </a:extLst>
          </p:cNvPr>
          <p:cNvCxnSpPr/>
          <p:nvPr/>
        </p:nvCxnSpPr>
        <p:spPr>
          <a:xfrm flipH="1">
            <a:off x="6069724" y="1208690"/>
            <a:ext cx="14714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6"/>
          <p:cNvSpPr txBox="1">
            <a:spLocks noGrp="1"/>
          </p:cNvSpPr>
          <p:nvPr>
            <p:ph type="title"/>
          </p:nvPr>
        </p:nvSpPr>
        <p:spPr>
          <a:xfrm>
            <a:off x="456912" y="19175"/>
            <a:ext cx="8229600" cy="85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Helvetica Neue Light"/>
              <a:buNone/>
            </a:pPr>
            <a:r>
              <a:rPr lang="en" sz="3600">
                <a:latin typeface="Calibri"/>
                <a:ea typeface="Calibri"/>
                <a:cs typeface="Calibri"/>
                <a:sym typeface="Calibri"/>
              </a:rPr>
              <a:t>Jet regime changes drastically near cutoff</a:t>
            </a:r>
            <a:endParaRPr sz="3600">
              <a:latin typeface="Calibri"/>
              <a:ea typeface="Calibri"/>
              <a:cs typeface="Calibri"/>
              <a:sym typeface="Calibri"/>
            </a:endParaRPr>
          </a:p>
        </p:txBody>
      </p:sp>
      <p:sp>
        <p:nvSpPr>
          <p:cNvPr id="272" name="Google Shape;272;p26"/>
          <p:cNvSpPr txBox="1">
            <a:spLocks noGrp="1"/>
          </p:cNvSpPr>
          <p:nvPr>
            <p:ph type="sldNum" idx="12"/>
          </p:nvPr>
        </p:nvSpPr>
        <p:spPr>
          <a:xfrm>
            <a:off x="8339169" y="4767263"/>
            <a:ext cx="597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273" name="Google Shape;273;p26"/>
          <p:cNvSpPr txBox="1"/>
          <p:nvPr/>
        </p:nvSpPr>
        <p:spPr>
          <a:xfrm>
            <a:off x="1473000" y="4767275"/>
            <a:ext cx="139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Helvetica Neue Light"/>
                <a:ea typeface="Helvetica Neue Light"/>
                <a:cs typeface="Helvetica Neue Light"/>
                <a:sym typeface="Helvetica Neue Light"/>
              </a:rPr>
              <a:t>Max Paik</a:t>
            </a:r>
            <a:endParaRPr>
              <a:solidFill>
                <a:schemeClr val="lt1"/>
              </a:solidFill>
              <a:latin typeface="Helvetica Neue Light"/>
              <a:ea typeface="Helvetica Neue Light"/>
              <a:cs typeface="Helvetica Neue Light"/>
              <a:sym typeface="Helvetica Neue Light"/>
            </a:endParaRPr>
          </a:p>
        </p:txBody>
      </p:sp>
      <p:pic>
        <p:nvPicPr>
          <p:cNvPr id="274" name="Google Shape;274;p26"/>
          <p:cNvPicPr preferRelativeResize="0"/>
          <p:nvPr/>
        </p:nvPicPr>
        <p:blipFill>
          <a:blip r:embed="rId3"/>
          <a:srcRect/>
          <a:stretch/>
        </p:blipFill>
        <p:spPr>
          <a:xfrm>
            <a:off x="1008300" y="1064099"/>
            <a:ext cx="7126825" cy="3631526"/>
          </a:xfrm>
          <a:prstGeom prst="rect">
            <a:avLst/>
          </a:prstGeom>
          <a:noFill/>
          <a:ln>
            <a:noFill/>
          </a:ln>
        </p:spPr>
      </p:pic>
      <p:cxnSp>
        <p:nvCxnSpPr>
          <p:cNvPr id="10" name="Straight Arrow Connector 9">
            <a:extLst>
              <a:ext uri="{FF2B5EF4-FFF2-40B4-BE49-F238E27FC236}">
                <a16:creationId xmlns:a16="http://schemas.microsoft.com/office/drawing/2014/main" id="{DD399FDC-DB8F-C0CD-707D-5BEBCDA733B5}"/>
              </a:ext>
            </a:extLst>
          </p:cNvPr>
          <p:cNvCxnSpPr/>
          <p:nvPr/>
        </p:nvCxnSpPr>
        <p:spPr>
          <a:xfrm flipH="1">
            <a:off x="2638097" y="1513489"/>
            <a:ext cx="383627" cy="0"/>
          </a:xfrm>
          <a:prstGeom prst="straightConnector1">
            <a:avLst/>
          </a:prstGeom>
          <a:ln w="47625">
            <a:tailEnd type="triangle"/>
          </a:ln>
        </p:spPr>
        <p:style>
          <a:lnRef idx="1">
            <a:schemeClr val="accent6"/>
          </a:lnRef>
          <a:fillRef idx="0">
            <a:schemeClr val="accent6"/>
          </a:fillRef>
          <a:effectRef idx="0">
            <a:schemeClr val="accent6"/>
          </a:effectRef>
          <a:fontRef idx="minor">
            <a:schemeClr val="tx1"/>
          </a:fontRef>
        </p:style>
      </p:cxnSp>
      <p:cxnSp>
        <p:nvCxnSpPr>
          <p:cNvPr id="13" name="Straight Arrow Connector 12">
            <a:extLst>
              <a:ext uri="{FF2B5EF4-FFF2-40B4-BE49-F238E27FC236}">
                <a16:creationId xmlns:a16="http://schemas.microsoft.com/office/drawing/2014/main" id="{0B8A36F5-9D1B-F4C0-443E-4BA6870BB3B3}"/>
              </a:ext>
            </a:extLst>
          </p:cNvPr>
          <p:cNvCxnSpPr/>
          <p:nvPr/>
        </p:nvCxnSpPr>
        <p:spPr>
          <a:xfrm flipH="1">
            <a:off x="3778469" y="1208690"/>
            <a:ext cx="14714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96F822C1-186C-9186-CEEC-7AB903DB5C3C}"/>
              </a:ext>
            </a:extLst>
          </p:cNvPr>
          <p:cNvCxnSpPr/>
          <p:nvPr/>
        </p:nvCxnSpPr>
        <p:spPr>
          <a:xfrm flipH="1">
            <a:off x="6069724" y="1208690"/>
            <a:ext cx="14714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7"/>
          <p:cNvSpPr txBox="1">
            <a:spLocks noGrp="1"/>
          </p:cNvSpPr>
          <p:nvPr>
            <p:ph type="title"/>
          </p:nvPr>
        </p:nvSpPr>
        <p:spPr>
          <a:xfrm>
            <a:off x="457200" y="12197"/>
            <a:ext cx="8229600" cy="85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Helvetica Neue Light"/>
              <a:buNone/>
            </a:pPr>
            <a:r>
              <a:rPr lang="en" sz="3600" dirty="0">
                <a:latin typeface="Calibri"/>
                <a:ea typeface="Calibri"/>
                <a:cs typeface="Calibri"/>
                <a:sym typeface="Calibri"/>
              </a:rPr>
              <a:t>Expanding jets speed up</a:t>
            </a:r>
            <a:endParaRPr sz="3600" dirty="0">
              <a:latin typeface="Calibri"/>
              <a:ea typeface="Calibri"/>
              <a:cs typeface="Calibri"/>
              <a:sym typeface="Calibri"/>
            </a:endParaRPr>
          </a:p>
        </p:txBody>
      </p:sp>
      <p:sp>
        <p:nvSpPr>
          <p:cNvPr id="284" name="Google Shape;284;p27"/>
          <p:cNvSpPr txBox="1">
            <a:spLocks noGrp="1"/>
          </p:cNvSpPr>
          <p:nvPr>
            <p:ph type="sldNum" idx="12"/>
          </p:nvPr>
        </p:nvSpPr>
        <p:spPr>
          <a:xfrm>
            <a:off x="8339169" y="4767263"/>
            <a:ext cx="597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285" name="Google Shape;285;p27"/>
          <p:cNvSpPr txBox="1"/>
          <p:nvPr/>
        </p:nvSpPr>
        <p:spPr>
          <a:xfrm>
            <a:off x="1473000" y="4767275"/>
            <a:ext cx="139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Helvetica Neue Light"/>
                <a:ea typeface="Helvetica Neue Light"/>
                <a:cs typeface="Helvetica Neue Light"/>
                <a:sym typeface="Helvetica Neue Light"/>
              </a:rPr>
              <a:t>Max Paik</a:t>
            </a:r>
            <a:endParaRPr>
              <a:solidFill>
                <a:schemeClr val="lt1"/>
              </a:solidFill>
              <a:latin typeface="Helvetica Neue Light"/>
              <a:ea typeface="Helvetica Neue Light"/>
              <a:cs typeface="Helvetica Neue Light"/>
              <a:sym typeface="Helvetica Neue Light"/>
            </a:endParaRPr>
          </a:p>
        </p:txBody>
      </p:sp>
      <p:pic>
        <p:nvPicPr>
          <p:cNvPr id="6" name="Google Shape;286;p27">
            <a:extLst>
              <a:ext uri="{FF2B5EF4-FFF2-40B4-BE49-F238E27FC236}">
                <a16:creationId xmlns:a16="http://schemas.microsoft.com/office/drawing/2014/main" id="{92523A9D-4B50-7E22-A506-E76F6A9C5355}"/>
              </a:ext>
            </a:extLst>
          </p:cNvPr>
          <p:cNvPicPr preferRelativeResize="0"/>
          <p:nvPr/>
        </p:nvPicPr>
        <p:blipFill rotWithShape="1">
          <a:blip r:embed="rId3">
            <a:alphaModFix/>
          </a:blip>
          <a:srcRect t="99" b="109"/>
          <a:stretch/>
        </p:blipFill>
        <p:spPr>
          <a:xfrm>
            <a:off x="992543" y="1063379"/>
            <a:ext cx="7699512" cy="3639224"/>
          </a:xfrm>
          <a:prstGeom prst="rect">
            <a:avLst/>
          </a:prstGeom>
          <a:noFill/>
          <a:ln>
            <a:noFill/>
          </a:ln>
        </p:spPr>
      </p:pic>
      <p:cxnSp>
        <p:nvCxnSpPr>
          <p:cNvPr id="7" name="Straight Arrow Connector 6">
            <a:extLst>
              <a:ext uri="{FF2B5EF4-FFF2-40B4-BE49-F238E27FC236}">
                <a16:creationId xmlns:a16="http://schemas.microsoft.com/office/drawing/2014/main" id="{075F5678-DF19-B047-BC1D-8647A024D959}"/>
              </a:ext>
            </a:extLst>
          </p:cNvPr>
          <p:cNvCxnSpPr/>
          <p:nvPr/>
        </p:nvCxnSpPr>
        <p:spPr>
          <a:xfrm flipH="1">
            <a:off x="3778469" y="1208690"/>
            <a:ext cx="14714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08DECDF5-69BE-3C47-CB45-B3E46109D684}"/>
              </a:ext>
            </a:extLst>
          </p:cNvPr>
          <p:cNvCxnSpPr/>
          <p:nvPr/>
        </p:nvCxnSpPr>
        <p:spPr>
          <a:xfrm flipH="1">
            <a:off x="6069724" y="1208690"/>
            <a:ext cx="14714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8"/>
          <p:cNvSpPr txBox="1">
            <a:spLocks noGrp="1"/>
          </p:cNvSpPr>
          <p:nvPr>
            <p:ph type="title"/>
          </p:nvPr>
        </p:nvSpPr>
        <p:spPr>
          <a:xfrm>
            <a:off x="457200" y="0"/>
            <a:ext cx="8229600" cy="85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Helvetica Neue Light"/>
              <a:buNone/>
            </a:pPr>
            <a:r>
              <a:rPr lang="en" sz="3600" dirty="0">
                <a:latin typeface="Calibri"/>
                <a:ea typeface="Calibri"/>
                <a:cs typeface="Calibri"/>
                <a:sym typeface="Calibri"/>
              </a:rPr>
              <a:t>Takeaways</a:t>
            </a:r>
            <a:endParaRPr sz="3600" dirty="0">
              <a:latin typeface="Calibri"/>
              <a:ea typeface="Calibri"/>
              <a:cs typeface="Calibri"/>
              <a:sym typeface="Calibri"/>
            </a:endParaRPr>
          </a:p>
        </p:txBody>
      </p:sp>
      <p:sp>
        <p:nvSpPr>
          <p:cNvPr id="293" name="Google Shape;293;p28"/>
          <p:cNvSpPr txBox="1">
            <a:spLocks noGrp="1"/>
          </p:cNvSpPr>
          <p:nvPr>
            <p:ph type="sldNum" idx="12"/>
          </p:nvPr>
        </p:nvSpPr>
        <p:spPr>
          <a:xfrm>
            <a:off x="8339169" y="4767263"/>
            <a:ext cx="597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294" name="Google Shape;294;p28"/>
          <p:cNvSpPr txBox="1"/>
          <p:nvPr/>
        </p:nvSpPr>
        <p:spPr>
          <a:xfrm>
            <a:off x="457200" y="857400"/>
            <a:ext cx="7881900" cy="267762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dirty="0">
                <a:latin typeface="Calibri" panose="020F0502020204030204" pitchFamily="34" charset="0"/>
                <a:ea typeface="Helvetica Neue Light"/>
                <a:cs typeface="Calibri" panose="020F0502020204030204" pitchFamily="34" charset="0"/>
                <a:sym typeface="Helvetica Neue Light"/>
              </a:rPr>
              <a:t>Disk winds </a:t>
            </a:r>
            <a:r>
              <a:rPr lang="en" sz="1800" dirty="0">
                <a:latin typeface="Calibri" panose="020F0502020204030204" pitchFamily="34" charset="0"/>
                <a:ea typeface="Helvetica Neue Light"/>
                <a:cs typeface="Calibri" panose="020F0502020204030204" pitchFamily="34" charset="0"/>
                <a:sym typeface="Helvetica Neue Light"/>
              </a:rPr>
              <a:t>shape jet into a parabola near the black hole.</a:t>
            </a:r>
          </a:p>
          <a:p>
            <a:pPr marL="0" lvl="0" indent="0" algn="l" rtl="0">
              <a:spcBef>
                <a:spcPts val="0"/>
              </a:spcBef>
              <a:spcAft>
                <a:spcPts val="0"/>
              </a:spcAft>
              <a:buNone/>
            </a:pPr>
            <a:endParaRPr lang="en" sz="1800" dirty="0">
              <a:latin typeface="Calibri" panose="020F0502020204030204" pitchFamily="34" charset="0"/>
              <a:ea typeface="Helvetica Neue Light"/>
              <a:cs typeface="Calibri" panose="020F0502020204030204" pitchFamily="34" charset="0"/>
              <a:sym typeface="Helvetica Neue Light"/>
            </a:endParaRPr>
          </a:p>
          <a:p>
            <a:pPr marL="0" lvl="0" indent="0" algn="l" rtl="0">
              <a:spcBef>
                <a:spcPts val="0"/>
              </a:spcBef>
              <a:spcAft>
                <a:spcPts val="0"/>
              </a:spcAft>
              <a:buNone/>
            </a:pPr>
            <a:r>
              <a:rPr lang="en" sz="1800" dirty="0">
                <a:latin typeface="Calibri" panose="020F0502020204030204" pitchFamily="34" charset="0"/>
                <a:ea typeface="Helvetica Neue Light"/>
                <a:cs typeface="Calibri" panose="020F0502020204030204" pitchFamily="34" charset="0"/>
                <a:sym typeface="Helvetica Neue Light"/>
              </a:rPr>
              <a:t>A </a:t>
            </a:r>
            <a:r>
              <a:rPr lang="en" sz="1800" i="1" dirty="0">
                <a:latin typeface="Times New Roman" panose="02020603050405020304" pitchFamily="18" charset="0"/>
                <a:ea typeface="Helvetica Neue Light"/>
                <a:cs typeface="Times New Roman" panose="02020603050405020304" pitchFamily="18" charset="0"/>
                <a:sym typeface="Helvetica Neue Light"/>
              </a:rPr>
              <a:t>r </a:t>
            </a:r>
            <a:r>
              <a:rPr lang="en" sz="1800" baseline="30000" dirty="0">
                <a:latin typeface="Times New Roman" panose="02020603050405020304" pitchFamily="18" charset="0"/>
                <a:ea typeface="Helvetica Neue Light"/>
                <a:cs typeface="Times New Roman" panose="02020603050405020304" pitchFamily="18" charset="0"/>
                <a:sym typeface="Helvetica Neue Light"/>
              </a:rPr>
              <a:t>-1</a:t>
            </a:r>
            <a:r>
              <a:rPr lang="en" sz="1800" dirty="0">
                <a:latin typeface="Times New Roman" panose="02020603050405020304" pitchFamily="18" charset="0"/>
                <a:ea typeface="Helvetica Neue Light"/>
                <a:cs typeface="Times New Roman" panose="02020603050405020304" pitchFamily="18" charset="0"/>
                <a:sym typeface="Helvetica Neue Light"/>
              </a:rPr>
              <a:t> </a:t>
            </a:r>
            <a:r>
              <a:rPr lang="en" sz="1800" dirty="0">
                <a:latin typeface="Calibri" panose="020F0502020204030204" pitchFamily="34" charset="0"/>
                <a:ea typeface="Helvetica Neue Light"/>
                <a:cs typeface="Calibri" panose="020F0502020204030204" pitchFamily="34" charset="0"/>
                <a:sym typeface="Helvetica Neue Light"/>
              </a:rPr>
              <a:t>ambient density profile can provide sufficient pressure to </a:t>
            </a:r>
            <a:r>
              <a:rPr lang="en" sz="1800" b="1" dirty="0">
                <a:latin typeface="Calibri" panose="020F0502020204030204" pitchFamily="34" charset="0"/>
                <a:ea typeface="Helvetica Neue"/>
                <a:cs typeface="Calibri" panose="020F0502020204030204" pitchFamily="34" charset="0"/>
                <a:sym typeface="Helvetica Neue"/>
              </a:rPr>
              <a:t>collimate jets into cylinders</a:t>
            </a:r>
            <a:r>
              <a:rPr lang="en" sz="1800" dirty="0">
                <a:latin typeface="Calibri" panose="020F0502020204030204" pitchFamily="34" charset="0"/>
                <a:ea typeface="Helvetica Neue Light"/>
                <a:cs typeface="Calibri" panose="020F0502020204030204" pitchFamily="34" charset="0"/>
                <a:sym typeface="Helvetica Neue Light"/>
              </a:rPr>
              <a:t>.</a:t>
            </a:r>
            <a:endParaRPr sz="1800" dirty="0">
              <a:latin typeface="Calibri" panose="020F0502020204030204" pitchFamily="34" charset="0"/>
              <a:ea typeface="Helvetica Neue Light"/>
              <a:cs typeface="Calibri" panose="020F0502020204030204" pitchFamily="34" charset="0"/>
              <a:sym typeface="Helvetica Neue Light"/>
            </a:endParaRPr>
          </a:p>
          <a:p>
            <a:pPr marL="0" lvl="0" indent="0" algn="l" rtl="0">
              <a:spcBef>
                <a:spcPts val="0"/>
              </a:spcBef>
              <a:spcAft>
                <a:spcPts val="0"/>
              </a:spcAft>
              <a:buNone/>
            </a:pPr>
            <a:endParaRPr sz="1800" dirty="0">
              <a:latin typeface="Calibri" panose="020F0502020204030204" pitchFamily="34" charset="0"/>
              <a:ea typeface="Helvetica Neue Light"/>
              <a:cs typeface="Calibri" panose="020F0502020204030204" pitchFamily="34" charset="0"/>
              <a:sym typeface="Helvetica Neue Light"/>
            </a:endParaRPr>
          </a:p>
          <a:p>
            <a:pPr marL="0" lvl="0" indent="0" algn="l" rtl="0">
              <a:spcBef>
                <a:spcPts val="0"/>
              </a:spcBef>
              <a:spcAft>
                <a:spcPts val="0"/>
              </a:spcAft>
              <a:buNone/>
            </a:pP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Escaping regions of higher density allows for transition to a </a:t>
            </a:r>
            <a:r>
              <a:rPr lang="en" sz="1800" b="1" dirty="0">
                <a:solidFill>
                  <a:schemeClr val="dk1"/>
                </a:solidFill>
                <a:latin typeface="Calibri" panose="020F0502020204030204" pitchFamily="34" charset="0"/>
                <a:ea typeface="Helvetica Neue Light"/>
                <a:cs typeface="Calibri" panose="020F0502020204030204" pitchFamily="34" charset="0"/>
                <a:sym typeface="Helvetica Neue Light"/>
              </a:rPr>
              <a:t>conical</a:t>
            </a: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 </a:t>
            </a:r>
            <a:r>
              <a:rPr lang="en" sz="1800" b="1" dirty="0">
                <a:solidFill>
                  <a:schemeClr val="dk1"/>
                </a:solidFill>
                <a:latin typeface="Calibri" panose="020F0502020204030204" pitchFamily="34" charset="0"/>
                <a:ea typeface="Helvetica Neue"/>
                <a:cs typeface="Calibri" panose="020F0502020204030204" pitchFamily="34" charset="0"/>
                <a:sym typeface="Helvetica Neue"/>
              </a:rPr>
              <a:t>free expansion regime</a:t>
            </a: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a:t>
            </a:r>
            <a:endParaRPr sz="1800" dirty="0">
              <a:solidFill>
                <a:schemeClr val="dk1"/>
              </a:solidFill>
              <a:latin typeface="Calibri" panose="020F0502020204030204" pitchFamily="34" charset="0"/>
              <a:ea typeface="Helvetica Neue Light"/>
              <a:cs typeface="Calibri" panose="020F0502020204030204" pitchFamily="34" charset="0"/>
              <a:sym typeface="Helvetica Neue Light"/>
            </a:endParaRPr>
          </a:p>
          <a:p>
            <a:pPr marL="0" lvl="0" indent="0" algn="l" rtl="0">
              <a:spcBef>
                <a:spcPts val="0"/>
              </a:spcBef>
              <a:spcAft>
                <a:spcPts val="0"/>
              </a:spcAft>
              <a:buNone/>
            </a:pPr>
            <a:endParaRPr sz="1800" dirty="0">
              <a:solidFill>
                <a:schemeClr val="dk1"/>
              </a:solidFill>
              <a:latin typeface="Calibri" panose="020F0502020204030204" pitchFamily="34" charset="0"/>
              <a:ea typeface="Helvetica Neue Light"/>
              <a:cs typeface="Calibri" panose="020F0502020204030204" pitchFamily="34" charset="0"/>
              <a:sym typeface="Helvetica Neue Light"/>
            </a:endParaRPr>
          </a:p>
          <a:p>
            <a:pPr lvl="0">
              <a:buClr>
                <a:schemeClr val="dk1"/>
              </a:buClr>
              <a:buSzPts val="1100"/>
            </a:pP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Future work: </a:t>
            </a:r>
          </a:p>
        </p:txBody>
      </p:sp>
      <p:sp>
        <p:nvSpPr>
          <p:cNvPr id="295" name="Google Shape;295;p28"/>
          <p:cNvSpPr txBox="1"/>
          <p:nvPr/>
        </p:nvSpPr>
        <p:spPr>
          <a:xfrm>
            <a:off x="1473000" y="4767275"/>
            <a:ext cx="139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Helvetica Neue Light"/>
                <a:ea typeface="Helvetica Neue Light"/>
                <a:cs typeface="Helvetica Neue Light"/>
                <a:sym typeface="Helvetica Neue Light"/>
              </a:rPr>
              <a:t>Max Paik</a:t>
            </a:r>
            <a:endParaRPr>
              <a:solidFill>
                <a:schemeClr val="lt1"/>
              </a:solidFill>
              <a:latin typeface="Helvetica Neue Light"/>
              <a:ea typeface="Helvetica Neue Light"/>
              <a:cs typeface="Helvetica Neue Light"/>
              <a:sym typeface="Helvetica Neue Light"/>
            </a:endParaRPr>
          </a:p>
        </p:txBody>
      </p:sp>
      <p:sp>
        <p:nvSpPr>
          <p:cNvPr id="11" name="TextBox 10">
            <a:extLst>
              <a:ext uri="{FF2B5EF4-FFF2-40B4-BE49-F238E27FC236}">
                <a16:creationId xmlns:a16="http://schemas.microsoft.com/office/drawing/2014/main" id="{E5888425-AE97-D7CF-4003-57812D2F2CEA}"/>
              </a:ext>
            </a:extLst>
          </p:cNvPr>
          <p:cNvSpPr txBox="1"/>
          <p:nvPr/>
        </p:nvSpPr>
        <p:spPr>
          <a:xfrm>
            <a:off x="457200" y="4413431"/>
            <a:ext cx="4572000" cy="369332"/>
          </a:xfrm>
          <a:prstGeom prst="rect">
            <a:avLst/>
          </a:prstGeom>
          <a:noFill/>
        </p:spPr>
        <p:txBody>
          <a:bodyPr wrap="square">
            <a:spAutoFit/>
          </a:bodyPr>
          <a:lstStyle/>
          <a:p>
            <a:r>
              <a:rPr lang="en" sz="1800" b="1" dirty="0">
                <a:solidFill>
                  <a:schemeClr val="dk1"/>
                </a:solidFill>
                <a:latin typeface="Calibri" panose="020F0502020204030204" pitchFamily="34" charset="0"/>
                <a:ea typeface="Helvetica Neue Light"/>
                <a:cs typeface="Calibri" panose="020F0502020204030204" pitchFamily="34" charset="0"/>
                <a:sym typeface="Helvetica Neue Light"/>
              </a:rPr>
              <a:t>Contact</a:t>
            </a: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 maxpaik2023@u.northwestern.edu</a:t>
            </a:r>
            <a:endParaRPr lang="en-US" sz="18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6154935C-36B7-3615-3B8A-DF5C0F71F0E2}"/>
              </a:ext>
            </a:extLst>
          </p:cNvPr>
          <p:cNvSpPr txBox="1"/>
          <p:nvPr/>
        </p:nvSpPr>
        <p:spPr>
          <a:xfrm>
            <a:off x="1473000" y="3363124"/>
            <a:ext cx="4572000" cy="646331"/>
          </a:xfrm>
          <a:prstGeom prst="rect">
            <a:avLst/>
          </a:prstGeom>
          <a:noFill/>
        </p:spPr>
        <p:txBody>
          <a:bodyPr wrap="square">
            <a:spAutoFit/>
          </a:bodyPr>
          <a:lstStyle/>
          <a:p>
            <a:pPr marL="285750" lvl="8" indent="-285750">
              <a:buClr>
                <a:schemeClr val="dk1"/>
              </a:buClr>
              <a:buSzPts val="1100"/>
              <a:buFont typeface="Wingdings" pitchFamily="2" charset="2"/>
              <a:buChar char="v"/>
            </a:pPr>
            <a:r>
              <a:rPr lang="en-US" sz="1800" dirty="0">
                <a:solidFill>
                  <a:schemeClr val="dk1"/>
                </a:solidFill>
                <a:latin typeface="Calibri" panose="020F0502020204030204" pitchFamily="34" charset="0"/>
                <a:ea typeface="Helvetica Neue Light"/>
                <a:cs typeface="Calibri" panose="020F0502020204030204" pitchFamily="34" charset="0"/>
                <a:sym typeface="Helvetica Neue Light"/>
              </a:rPr>
              <a:t>larger scale separations </a:t>
            </a:r>
          </a:p>
          <a:p>
            <a:pPr marL="285750" lvl="7" indent="-285750">
              <a:buClr>
                <a:schemeClr val="dk1"/>
              </a:buClr>
              <a:buSzPts val="1100"/>
              <a:buFont typeface="Wingdings" pitchFamily="2" charset="2"/>
              <a:buChar char="v"/>
            </a:pPr>
            <a:r>
              <a:rPr lang="en-US" sz="1800" dirty="0">
                <a:solidFill>
                  <a:schemeClr val="dk1"/>
                </a:solidFill>
                <a:latin typeface="Calibri" panose="020F0502020204030204" pitchFamily="34" charset="0"/>
                <a:ea typeface="Helvetica Neue Light"/>
                <a:cs typeface="Calibri" panose="020F0502020204030204" pitchFamily="34" charset="0"/>
                <a:sym typeface="Helvetica Neue Light"/>
              </a:rPr>
              <a:t>different ambient medium profiles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9"/>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Helvetica Neue Light"/>
              <a:buNone/>
            </a:pPr>
            <a:r>
              <a:rPr lang="en" sz="3600" dirty="0">
                <a:latin typeface="Calibri"/>
                <a:ea typeface="Calibri"/>
                <a:cs typeface="Calibri"/>
                <a:sym typeface="Calibri"/>
              </a:rPr>
              <a:t>Resolving jets at large scale separation</a:t>
            </a:r>
            <a:endParaRPr sz="3600" dirty="0">
              <a:latin typeface="Calibri"/>
              <a:ea typeface="Calibri"/>
              <a:cs typeface="Calibri"/>
              <a:sym typeface="Calibri"/>
            </a:endParaRPr>
          </a:p>
        </p:txBody>
      </p:sp>
      <p:sp>
        <p:nvSpPr>
          <p:cNvPr id="302" name="Google Shape;302;p29"/>
          <p:cNvSpPr txBox="1">
            <a:spLocks noGrp="1"/>
          </p:cNvSpPr>
          <p:nvPr>
            <p:ph type="sldNum" idx="12"/>
          </p:nvPr>
        </p:nvSpPr>
        <p:spPr>
          <a:xfrm>
            <a:off x="8339169" y="4767263"/>
            <a:ext cx="597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303" name="Google Shape;303;p29"/>
          <p:cNvSpPr txBox="1"/>
          <p:nvPr/>
        </p:nvSpPr>
        <p:spPr>
          <a:xfrm>
            <a:off x="303875" y="3789275"/>
            <a:ext cx="3981000" cy="97562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dirty="0">
                <a:solidFill>
                  <a:schemeClr val="dk1"/>
                </a:solidFill>
                <a:latin typeface="Calibri" panose="020F0502020204030204" pitchFamily="34" charset="0"/>
                <a:ea typeface="Helvetica Neue"/>
                <a:cs typeface="Calibri" panose="020F0502020204030204" pitchFamily="34" charset="0"/>
                <a:sym typeface="Helvetica Neue"/>
              </a:rPr>
              <a:t>Base grid is (640 x 288 x 288) in spherical coordinates</a:t>
            </a:r>
            <a:endParaRPr sz="1800" dirty="0">
              <a:solidFill>
                <a:schemeClr val="dk1"/>
              </a:solidFill>
              <a:latin typeface="Calibri" panose="020F0502020204030204" pitchFamily="34" charset="0"/>
              <a:ea typeface="Helvetica Neue"/>
              <a:cs typeface="Calibri" panose="020F0502020204030204" pitchFamily="34" charset="0"/>
              <a:sym typeface="Helvetica Neue"/>
            </a:endParaRPr>
          </a:p>
        </p:txBody>
      </p:sp>
      <p:sp>
        <p:nvSpPr>
          <p:cNvPr id="304" name="Google Shape;304;p29"/>
          <p:cNvSpPr txBox="1"/>
          <p:nvPr/>
        </p:nvSpPr>
        <p:spPr>
          <a:xfrm>
            <a:off x="1473000" y="4767275"/>
            <a:ext cx="139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Helvetica Neue Light"/>
                <a:ea typeface="Helvetica Neue Light"/>
                <a:cs typeface="Helvetica Neue Light"/>
                <a:sym typeface="Helvetica Neue Light"/>
              </a:rPr>
              <a:t>Max Paik</a:t>
            </a:r>
            <a:endParaRPr>
              <a:solidFill>
                <a:schemeClr val="lt1"/>
              </a:solidFill>
              <a:latin typeface="Helvetica Neue Light"/>
              <a:ea typeface="Helvetica Neue Light"/>
              <a:cs typeface="Helvetica Neue Light"/>
              <a:sym typeface="Helvetica Neue Light"/>
            </a:endParaRPr>
          </a:p>
        </p:txBody>
      </p:sp>
      <p:pic>
        <p:nvPicPr>
          <p:cNvPr id="305" name="Google Shape;305;p29"/>
          <p:cNvPicPr preferRelativeResize="0"/>
          <p:nvPr/>
        </p:nvPicPr>
        <p:blipFill>
          <a:blip r:embed="rId3">
            <a:alphaModFix/>
          </a:blip>
          <a:stretch>
            <a:fillRect/>
          </a:stretch>
        </p:blipFill>
        <p:spPr>
          <a:xfrm>
            <a:off x="1478825" y="925675"/>
            <a:ext cx="6186348" cy="2863600"/>
          </a:xfrm>
          <a:prstGeom prst="rect">
            <a:avLst/>
          </a:prstGeom>
          <a:noFill/>
          <a:ln>
            <a:noFill/>
          </a:ln>
        </p:spPr>
      </p:pic>
      <p:sp>
        <p:nvSpPr>
          <p:cNvPr id="306" name="Google Shape;306;p29"/>
          <p:cNvSpPr txBox="1"/>
          <p:nvPr/>
        </p:nvSpPr>
        <p:spPr>
          <a:xfrm>
            <a:off x="4622050" y="3789275"/>
            <a:ext cx="3981000" cy="97562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dirty="0">
                <a:solidFill>
                  <a:schemeClr val="dk1"/>
                </a:solidFill>
                <a:latin typeface="Calibri" panose="020F0502020204030204" pitchFamily="34" charset="0"/>
                <a:ea typeface="Helvetica Neue"/>
                <a:cs typeface="Calibri" panose="020F0502020204030204" pitchFamily="34" charset="0"/>
                <a:sym typeface="Helvetica Neue"/>
              </a:rPr>
              <a:t>Adaptive Mesh Refinement allows jet to be resolved at large distances</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0"/>
          <p:cNvSpPr txBox="1">
            <a:spLocks noGrp="1"/>
          </p:cNvSpPr>
          <p:nvPr>
            <p:ph type="title"/>
          </p:nvPr>
        </p:nvSpPr>
        <p:spPr>
          <a:xfrm>
            <a:off x="457200" y="4"/>
            <a:ext cx="8229600" cy="85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Helvetica Neue Light"/>
              <a:buNone/>
            </a:pPr>
            <a:r>
              <a:rPr lang="en">
                <a:latin typeface="Calibri"/>
                <a:ea typeface="Calibri"/>
                <a:cs typeface="Calibri"/>
                <a:sym typeface="Calibri"/>
              </a:rPr>
              <a:t>How to pick out jets</a:t>
            </a:r>
            <a:endParaRPr>
              <a:latin typeface="Calibri"/>
              <a:ea typeface="Calibri"/>
              <a:cs typeface="Calibri"/>
              <a:sym typeface="Calibri"/>
            </a:endParaRPr>
          </a:p>
        </p:txBody>
      </p:sp>
      <p:sp>
        <p:nvSpPr>
          <p:cNvPr id="313" name="Google Shape;313;p30"/>
          <p:cNvSpPr txBox="1">
            <a:spLocks noGrp="1"/>
          </p:cNvSpPr>
          <p:nvPr>
            <p:ph type="sldNum" idx="12"/>
          </p:nvPr>
        </p:nvSpPr>
        <p:spPr>
          <a:xfrm>
            <a:off x="8339169" y="4767263"/>
            <a:ext cx="597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314" name="Google Shape;314;p30"/>
          <p:cNvSpPr txBox="1"/>
          <p:nvPr/>
        </p:nvSpPr>
        <p:spPr>
          <a:xfrm>
            <a:off x="1473000" y="4767275"/>
            <a:ext cx="139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Helvetica Neue Light"/>
                <a:ea typeface="Helvetica Neue Light"/>
                <a:cs typeface="Helvetica Neue Light"/>
                <a:sym typeface="Helvetica Neue Light"/>
              </a:rPr>
              <a:t>Max Paik</a:t>
            </a:r>
            <a:endParaRPr>
              <a:solidFill>
                <a:schemeClr val="lt1"/>
              </a:solidFill>
              <a:latin typeface="Helvetica Neue Light"/>
              <a:ea typeface="Helvetica Neue Light"/>
              <a:cs typeface="Helvetica Neue Light"/>
              <a:sym typeface="Helvetica Neue Light"/>
            </a:endParaRPr>
          </a:p>
        </p:txBody>
      </p:sp>
      <p:sp>
        <p:nvSpPr>
          <p:cNvPr id="315" name="Google Shape;315;p30"/>
          <p:cNvSpPr txBox="1"/>
          <p:nvPr/>
        </p:nvSpPr>
        <p:spPr>
          <a:xfrm>
            <a:off x="430000" y="617325"/>
            <a:ext cx="3981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latin typeface="Calibri" panose="020F0502020204030204" pitchFamily="34" charset="0"/>
                <a:ea typeface="Helvetica Neue Light"/>
                <a:cs typeface="Calibri" panose="020F0502020204030204" pitchFamily="34" charset="0"/>
                <a:sym typeface="Helvetica Neue Light"/>
              </a:rPr>
              <a:t>Infinite Ambient Medium</a:t>
            </a:r>
            <a:endParaRPr sz="1800" dirty="0">
              <a:latin typeface="Calibri" panose="020F0502020204030204" pitchFamily="34" charset="0"/>
              <a:ea typeface="Helvetica Neue Light"/>
              <a:cs typeface="Calibri" panose="020F0502020204030204" pitchFamily="34" charset="0"/>
              <a:sym typeface="Helvetica Neue Light"/>
            </a:endParaRPr>
          </a:p>
        </p:txBody>
      </p:sp>
      <p:sp>
        <p:nvSpPr>
          <p:cNvPr id="316" name="Google Shape;316;p30"/>
          <p:cNvSpPr txBox="1"/>
          <p:nvPr/>
        </p:nvSpPr>
        <p:spPr>
          <a:xfrm>
            <a:off x="5311975" y="617325"/>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Cutoff Ambient Medium</a:t>
            </a:r>
            <a:endParaRPr sz="1800" dirty="0">
              <a:solidFill>
                <a:schemeClr val="dk1"/>
              </a:solidFill>
              <a:latin typeface="Calibri" panose="020F0502020204030204" pitchFamily="34" charset="0"/>
              <a:ea typeface="Helvetica Neue Light"/>
              <a:cs typeface="Calibri" panose="020F0502020204030204" pitchFamily="34" charset="0"/>
              <a:sym typeface="Helvetica Neue Light"/>
            </a:endParaRPr>
          </a:p>
        </p:txBody>
      </p:sp>
      <p:sp>
        <p:nvSpPr>
          <p:cNvPr id="317" name="Google Shape;317;p30"/>
          <p:cNvSpPr txBox="1"/>
          <p:nvPr/>
        </p:nvSpPr>
        <p:spPr>
          <a:xfrm>
            <a:off x="-544075" y="3576450"/>
            <a:ext cx="3981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latin typeface="Calibri" panose="020F0502020204030204" pitchFamily="34" charset="0"/>
                <a:ea typeface="Helvetica Neue Light"/>
                <a:cs typeface="Calibri" panose="020F0502020204030204" pitchFamily="34" charset="0"/>
                <a:sym typeface="Helvetica Neue Light"/>
              </a:rPr>
              <a:t>No Ambient Medium</a:t>
            </a:r>
            <a:endParaRPr sz="1800" dirty="0">
              <a:latin typeface="Calibri" panose="020F0502020204030204" pitchFamily="34" charset="0"/>
              <a:ea typeface="Helvetica Neue Light"/>
              <a:cs typeface="Calibri" panose="020F0502020204030204" pitchFamily="34" charset="0"/>
              <a:sym typeface="Helvetica Neue Light"/>
            </a:endParaRPr>
          </a:p>
        </p:txBody>
      </p:sp>
      <p:pic>
        <p:nvPicPr>
          <p:cNvPr id="318" name="Google Shape;318;p30"/>
          <p:cNvPicPr preferRelativeResize="0"/>
          <p:nvPr/>
        </p:nvPicPr>
        <p:blipFill>
          <a:blip r:embed="rId3">
            <a:alphaModFix/>
          </a:blip>
          <a:stretch>
            <a:fillRect/>
          </a:stretch>
        </p:blipFill>
        <p:spPr>
          <a:xfrm>
            <a:off x="2661750" y="2890850"/>
            <a:ext cx="3820483" cy="1751674"/>
          </a:xfrm>
          <a:prstGeom prst="rect">
            <a:avLst/>
          </a:prstGeom>
          <a:noFill/>
          <a:ln>
            <a:noFill/>
          </a:ln>
        </p:spPr>
      </p:pic>
      <p:pic>
        <p:nvPicPr>
          <p:cNvPr id="319" name="Google Shape;319;p30"/>
          <p:cNvPicPr preferRelativeResize="0"/>
          <p:nvPr/>
        </p:nvPicPr>
        <p:blipFill>
          <a:blip r:embed="rId4">
            <a:alphaModFix/>
          </a:blip>
          <a:stretch>
            <a:fillRect/>
          </a:stretch>
        </p:blipFill>
        <p:spPr>
          <a:xfrm>
            <a:off x="510274" y="1014424"/>
            <a:ext cx="3820452" cy="1751674"/>
          </a:xfrm>
          <a:prstGeom prst="rect">
            <a:avLst/>
          </a:prstGeom>
          <a:noFill/>
          <a:ln>
            <a:noFill/>
          </a:ln>
        </p:spPr>
      </p:pic>
      <p:pic>
        <p:nvPicPr>
          <p:cNvPr id="320" name="Google Shape;320;p30"/>
          <p:cNvPicPr preferRelativeResize="0"/>
          <p:nvPr/>
        </p:nvPicPr>
        <p:blipFill>
          <a:blip r:embed="rId5">
            <a:alphaModFix/>
          </a:blip>
          <a:stretch>
            <a:fillRect/>
          </a:stretch>
        </p:blipFill>
        <p:spPr>
          <a:xfrm>
            <a:off x="4905800" y="1014425"/>
            <a:ext cx="3812352" cy="17516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4"/>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Helvetica Neue Light"/>
              <a:buNone/>
            </a:pPr>
            <a:r>
              <a:rPr lang="en">
                <a:latin typeface="Calibri"/>
                <a:ea typeface="Calibri"/>
                <a:cs typeface="Calibri"/>
                <a:sym typeface="Calibri"/>
              </a:rPr>
              <a:t>Jet power</a:t>
            </a:r>
            <a:endParaRPr>
              <a:latin typeface="Calibri"/>
              <a:ea typeface="Calibri"/>
              <a:cs typeface="Calibri"/>
              <a:sym typeface="Calibri"/>
            </a:endParaRPr>
          </a:p>
        </p:txBody>
      </p:sp>
      <p:sp>
        <p:nvSpPr>
          <p:cNvPr id="351" name="Google Shape;351;p34"/>
          <p:cNvSpPr txBox="1">
            <a:spLocks noGrp="1"/>
          </p:cNvSpPr>
          <p:nvPr>
            <p:ph type="sldNum" idx="12"/>
          </p:nvPr>
        </p:nvSpPr>
        <p:spPr>
          <a:xfrm>
            <a:off x="8339169" y="4767263"/>
            <a:ext cx="597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352" name="Google Shape;352;p34"/>
          <p:cNvSpPr txBox="1"/>
          <p:nvPr/>
        </p:nvSpPr>
        <p:spPr>
          <a:xfrm>
            <a:off x="1473000" y="4767275"/>
            <a:ext cx="139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Helvetica Neue Light"/>
                <a:ea typeface="Helvetica Neue Light"/>
                <a:cs typeface="Helvetica Neue Light"/>
                <a:sym typeface="Helvetica Neue Light"/>
              </a:rPr>
              <a:t>Max Paik</a:t>
            </a:r>
            <a:endParaRPr>
              <a:solidFill>
                <a:schemeClr val="lt1"/>
              </a:solidFill>
              <a:latin typeface="Helvetica Neue Light"/>
              <a:ea typeface="Helvetica Neue Light"/>
              <a:cs typeface="Helvetica Neue Light"/>
              <a:sym typeface="Helvetica Neue Light"/>
            </a:endParaRPr>
          </a:p>
        </p:txBody>
      </p:sp>
      <p:pic>
        <p:nvPicPr>
          <p:cNvPr id="353" name="Google Shape;353;p34"/>
          <p:cNvPicPr preferRelativeResize="0"/>
          <p:nvPr/>
        </p:nvPicPr>
        <p:blipFill>
          <a:blip r:embed="rId3">
            <a:alphaModFix/>
          </a:blip>
          <a:stretch>
            <a:fillRect/>
          </a:stretch>
        </p:blipFill>
        <p:spPr>
          <a:xfrm>
            <a:off x="1179525" y="1368179"/>
            <a:ext cx="6784942" cy="339909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5"/>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Helvetica Neue Light"/>
              <a:buNone/>
            </a:pPr>
            <a:r>
              <a:rPr lang="en">
                <a:latin typeface="Calibri"/>
                <a:ea typeface="Calibri"/>
                <a:cs typeface="Calibri"/>
                <a:sym typeface="Calibri"/>
              </a:rPr>
              <a:t>Jet efficiency</a:t>
            </a:r>
            <a:endParaRPr>
              <a:latin typeface="Calibri"/>
              <a:ea typeface="Calibri"/>
              <a:cs typeface="Calibri"/>
              <a:sym typeface="Calibri"/>
            </a:endParaRPr>
          </a:p>
        </p:txBody>
      </p:sp>
      <p:sp>
        <p:nvSpPr>
          <p:cNvPr id="360" name="Google Shape;360;p35"/>
          <p:cNvSpPr txBox="1">
            <a:spLocks noGrp="1"/>
          </p:cNvSpPr>
          <p:nvPr>
            <p:ph type="sldNum" idx="12"/>
          </p:nvPr>
        </p:nvSpPr>
        <p:spPr>
          <a:xfrm>
            <a:off x="8339169" y="4767263"/>
            <a:ext cx="597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361" name="Google Shape;361;p35"/>
          <p:cNvSpPr txBox="1"/>
          <p:nvPr/>
        </p:nvSpPr>
        <p:spPr>
          <a:xfrm>
            <a:off x="1473000" y="4767275"/>
            <a:ext cx="139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Helvetica Neue Light"/>
                <a:ea typeface="Helvetica Neue Light"/>
                <a:cs typeface="Helvetica Neue Light"/>
                <a:sym typeface="Helvetica Neue Light"/>
              </a:rPr>
              <a:t>Max Paik</a:t>
            </a:r>
            <a:endParaRPr>
              <a:solidFill>
                <a:schemeClr val="lt1"/>
              </a:solidFill>
              <a:latin typeface="Helvetica Neue Light"/>
              <a:ea typeface="Helvetica Neue Light"/>
              <a:cs typeface="Helvetica Neue Light"/>
              <a:sym typeface="Helvetica Neue Light"/>
            </a:endParaRPr>
          </a:p>
        </p:txBody>
      </p:sp>
      <p:pic>
        <p:nvPicPr>
          <p:cNvPr id="362" name="Google Shape;362;p35"/>
          <p:cNvPicPr preferRelativeResize="0"/>
          <p:nvPr/>
        </p:nvPicPr>
        <p:blipFill>
          <a:blip r:embed="rId3">
            <a:alphaModFix/>
          </a:blip>
          <a:stretch>
            <a:fillRect/>
          </a:stretch>
        </p:blipFill>
        <p:spPr>
          <a:xfrm>
            <a:off x="1238025" y="1368179"/>
            <a:ext cx="6667960" cy="339909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Helvetica Neue Light"/>
              <a:buNone/>
            </a:pPr>
            <a:r>
              <a:rPr lang="en">
                <a:latin typeface="Calibri"/>
                <a:ea typeface="Calibri"/>
                <a:cs typeface="Calibri"/>
                <a:sym typeface="Calibri"/>
              </a:rPr>
              <a:t>Magnetic flux on the black hole</a:t>
            </a:r>
            <a:endParaRPr>
              <a:latin typeface="Calibri"/>
              <a:ea typeface="Calibri"/>
              <a:cs typeface="Calibri"/>
              <a:sym typeface="Calibri"/>
            </a:endParaRPr>
          </a:p>
        </p:txBody>
      </p:sp>
      <p:sp>
        <p:nvSpPr>
          <p:cNvPr id="369" name="Google Shape;369;p36"/>
          <p:cNvSpPr txBox="1">
            <a:spLocks noGrp="1"/>
          </p:cNvSpPr>
          <p:nvPr>
            <p:ph type="sldNum" idx="12"/>
          </p:nvPr>
        </p:nvSpPr>
        <p:spPr>
          <a:xfrm>
            <a:off x="8339169" y="4767263"/>
            <a:ext cx="597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370" name="Google Shape;370;p36"/>
          <p:cNvSpPr txBox="1"/>
          <p:nvPr/>
        </p:nvSpPr>
        <p:spPr>
          <a:xfrm>
            <a:off x="1473000" y="4767275"/>
            <a:ext cx="139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Helvetica Neue Light"/>
                <a:ea typeface="Helvetica Neue Light"/>
                <a:cs typeface="Helvetica Neue Light"/>
                <a:sym typeface="Helvetica Neue Light"/>
              </a:rPr>
              <a:t>Max Paik</a:t>
            </a:r>
            <a:endParaRPr>
              <a:solidFill>
                <a:schemeClr val="lt1"/>
              </a:solidFill>
              <a:latin typeface="Helvetica Neue Light"/>
              <a:ea typeface="Helvetica Neue Light"/>
              <a:cs typeface="Helvetica Neue Light"/>
              <a:sym typeface="Helvetica Neue Light"/>
            </a:endParaRPr>
          </a:p>
        </p:txBody>
      </p:sp>
      <p:pic>
        <p:nvPicPr>
          <p:cNvPr id="371" name="Google Shape;371;p36"/>
          <p:cNvPicPr preferRelativeResize="0"/>
          <p:nvPr/>
        </p:nvPicPr>
        <p:blipFill>
          <a:blip r:embed="rId3">
            <a:alphaModFix/>
          </a:blip>
          <a:stretch>
            <a:fillRect/>
          </a:stretch>
        </p:blipFill>
        <p:spPr>
          <a:xfrm>
            <a:off x="1247575" y="1368179"/>
            <a:ext cx="6648852" cy="339909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7"/>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Helvetica Neue Light"/>
              <a:buNone/>
            </a:pPr>
            <a:r>
              <a:rPr lang="en">
                <a:latin typeface="Calibri"/>
                <a:ea typeface="Calibri"/>
                <a:cs typeface="Calibri"/>
                <a:sym typeface="Calibri"/>
              </a:rPr>
              <a:t>Mass accretion rate</a:t>
            </a:r>
            <a:endParaRPr>
              <a:latin typeface="Calibri"/>
              <a:ea typeface="Calibri"/>
              <a:cs typeface="Calibri"/>
              <a:sym typeface="Calibri"/>
            </a:endParaRPr>
          </a:p>
        </p:txBody>
      </p:sp>
      <p:sp>
        <p:nvSpPr>
          <p:cNvPr id="378" name="Google Shape;378;p37"/>
          <p:cNvSpPr txBox="1">
            <a:spLocks noGrp="1"/>
          </p:cNvSpPr>
          <p:nvPr>
            <p:ph type="sldNum" idx="12"/>
          </p:nvPr>
        </p:nvSpPr>
        <p:spPr>
          <a:xfrm>
            <a:off x="8339169" y="4767263"/>
            <a:ext cx="597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379" name="Google Shape;379;p37"/>
          <p:cNvSpPr txBox="1"/>
          <p:nvPr/>
        </p:nvSpPr>
        <p:spPr>
          <a:xfrm>
            <a:off x="1473000" y="4767275"/>
            <a:ext cx="139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Helvetica Neue Light"/>
                <a:ea typeface="Helvetica Neue Light"/>
                <a:cs typeface="Helvetica Neue Light"/>
                <a:sym typeface="Helvetica Neue Light"/>
              </a:rPr>
              <a:t>Max Paik</a:t>
            </a:r>
            <a:endParaRPr>
              <a:solidFill>
                <a:schemeClr val="lt1"/>
              </a:solidFill>
              <a:latin typeface="Helvetica Neue Light"/>
              <a:ea typeface="Helvetica Neue Light"/>
              <a:cs typeface="Helvetica Neue Light"/>
              <a:sym typeface="Helvetica Neue Light"/>
            </a:endParaRPr>
          </a:p>
        </p:txBody>
      </p:sp>
      <p:pic>
        <p:nvPicPr>
          <p:cNvPr id="380" name="Google Shape;380;p37"/>
          <p:cNvPicPr preferRelativeResize="0"/>
          <p:nvPr/>
        </p:nvPicPr>
        <p:blipFill>
          <a:blip r:embed="rId3">
            <a:alphaModFix/>
          </a:blip>
          <a:stretch>
            <a:fillRect/>
          </a:stretch>
        </p:blipFill>
        <p:spPr>
          <a:xfrm>
            <a:off x="1199250" y="1368179"/>
            <a:ext cx="6745492" cy="339909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25" name="Google Shape;127;p16">
            <a:extLst>
              <a:ext uri="{FF2B5EF4-FFF2-40B4-BE49-F238E27FC236}">
                <a16:creationId xmlns:a16="http://schemas.microsoft.com/office/drawing/2014/main" id="{CE83FB41-6A63-83EA-B786-8E28AB4EFE59}"/>
              </a:ext>
            </a:extLst>
          </p:cNvPr>
          <p:cNvSpPr/>
          <p:nvPr/>
        </p:nvSpPr>
        <p:spPr>
          <a:xfrm rot="10800000">
            <a:off x="2413864" y="921054"/>
            <a:ext cx="3412234" cy="3262033"/>
          </a:xfrm>
          <a:prstGeom prst="ellipse">
            <a:avLst/>
          </a:prstGeom>
          <a:solidFill>
            <a:srgbClr val="FFC000">
              <a:alpha val="14752"/>
            </a:srgbClr>
          </a:solidFill>
          <a:ln w="9525" cap="flat" cmpd="sng">
            <a:solidFill>
              <a:srgbClr val="FFC000"/>
            </a:solidFill>
            <a:prstDash val="solid"/>
            <a:round/>
            <a:headEnd type="none" w="sm" len="sm"/>
            <a:tailEnd type="none" w="sm" len="sm"/>
          </a:ln>
          <a:effectLst>
            <a:outerShdw dist="50800" sx="1000" sy="1000" algn="ctr" rotWithShape="0">
              <a:srgbClr val="FFC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Freeform 31">
            <a:extLst>
              <a:ext uri="{FF2B5EF4-FFF2-40B4-BE49-F238E27FC236}">
                <a16:creationId xmlns:a16="http://schemas.microsoft.com/office/drawing/2014/main" id="{BB0F40DF-8FC9-9C30-A20B-337BCCC497E6}"/>
              </a:ext>
            </a:extLst>
          </p:cNvPr>
          <p:cNvSpPr/>
          <p:nvPr/>
        </p:nvSpPr>
        <p:spPr>
          <a:xfrm rot="-5400000">
            <a:off x="5493081" y="233774"/>
            <a:ext cx="1325400" cy="4634361"/>
          </a:xfrm>
          <a:custGeom>
            <a:avLst/>
            <a:gdLst>
              <a:gd name="connsiteX0" fmla="*/ 1325400 w 1325400"/>
              <a:gd name="connsiteY0" fmla="*/ 4634361 h 4634361"/>
              <a:gd name="connsiteX1" fmla="*/ 0 w 1325400"/>
              <a:gd name="connsiteY1" fmla="*/ 4634361 h 4634361"/>
              <a:gd name="connsiteX2" fmla="*/ 550262 w 1325400"/>
              <a:gd name="connsiteY2" fmla="*/ 10317 h 4634361"/>
              <a:gd name="connsiteX3" fmla="*/ 682416 w 1325400"/>
              <a:gd name="connsiteY3" fmla="*/ 0 h 4634361"/>
              <a:gd name="connsiteX4" fmla="*/ 774768 w 1325400"/>
              <a:gd name="connsiteY4" fmla="*/ 7210 h 4634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400" h="4634361">
                <a:moveTo>
                  <a:pt x="1325400" y="4634361"/>
                </a:moveTo>
                <a:lnTo>
                  <a:pt x="0" y="4634361"/>
                </a:lnTo>
                <a:lnTo>
                  <a:pt x="550262" y="10317"/>
                </a:lnTo>
                <a:lnTo>
                  <a:pt x="682416" y="0"/>
                </a:lnTo>
                <a:lnTo>
                  <a:pt x="774768" y="7210"/>
                </a:lnTo>
                <a:close/>
              </a:path>
            </a:pathLst>
          </a:cu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6"/>
          <p:cNvSpPr/>
          <p:nvPr/>
        </p:nvSpPr>
        <p:spPr>
          <a:xfrm rot="10800000">
            <a:off x="3838925" y="1695291"/>
            <a:ext cx="544500" cy="1711500"/>
          </a:xfrm>
          <a:prstGeom prst="ellipse">
            <a:avLst/>
          </a:prstGeom>
          <a:solidFill>
            <a:srgbClr val="B30C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6"/>
          <p:cNvSpPr/>
          <p:nvPr/>
        </p:nvSpPr>
        <p:spPr>
          <a:xfrm>
            <a:off x="4154761" y="2275629"/>
            <a:ext cx="2064000" cy="550800"/>
          </a:xfrm>
          <a:prstGeom prst="chord">
            <a:avLst>
              <a:gd name="adj1" fmla="val 5288433"/>
              <a:gd name="adj2" fmla="val 16312800"/>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6"/>
          <p:cNvSpPr txBox="1">
            <a:spLocks noGrp="1"/>
          </p:cNvSpPr>
          <p:nvPr>
            <p:ph type="title"/>
          </p:nvPr>
        </p:nvSpPr>
        <p:spPr>
          <a:xfrm>
            <a:off x="455429" y="17443"/>
            <a:ext cx="8229600" cy="85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Helvetica Neue Light"/>
              <a:buNone/>
            </a:pPr>
            <a:r>
              <a:rPr lang="en" sz="3600" dirty="0">
                <a:latin typeface="Calibri"/>
                <a:ea typeface="Calibri"/>
                <a:cs typeface="Calibri"/>
                <a:sym typeface="Calibri"/>
              </a:rPr>
              <a:t>Jets = highly energetic outflows</a:t>
            </a:r>
            <a:endParaRPr sz="3600" dirty="0">
              <a:latin typeface="Calibri"/>
              <a:ea typeface="Calibri"/>
              <a:cs typeface="Calibri"/>
              <a:sym typeface="Calibri"/>
            </a:endParaRPr>
          </a:p>
        </p:txBody>
      </p:sp>
      <p:sp>
        <p:nvSpPr>
          <p:cNvPr id="123" name="Google Shape;123;p16"/>
          <p:cNvSpPr txBox="1">
            <a:spLocks noGrp="1"/>
          </p:cNvSpPr>
          <p:nvPr>
            <p:ph type="sldNum" idx="12"/>
          </p:nvPr>
        </p:nvSpPr>
        <p:spPr>
          <a:xfrm>
            <a:off x="8339169" y="4767263"/>
            <a:ext cx="597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124" name="Google Shape;124;p16"/>
          <p:cNvSpPr txBox="1"/>
          <p:nvPr/>
        </p:nvSpPr>
        <p:spPr>
          <a:xfrm>
            <a:off x="1473000" y="4767275"/>
            <a:ext cx="139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Helvetica Neue Light"/>
                <a:ea typeface="Helvetica Neue Light"/>
                <a:cs typeface="Helvetica Neue Light"/>
                <a:sym typeface="Helvetica Neue Light"/>
              </a:rPr>
              <a:t>Max Paik</a:t>
            </a:r>
            <a:endParaRPr>
              <a:solidFill>
                <a:schemeClr val="lt1"/>
              </a:solidFill>
              <a:latin typeface="Helvetica Neue Light"/>
              <a:ea typeface="Helvetica Neue Light"/>
              <a:cs typeface="Helvetica Neue Light"/>
              <a:sym typeface="Helvetica Neue Light"/>
            </a:endParaRPr>
          </a:p>
        </p:txBody>
      </p:sp>
      <p:sp>
        <p:nvSpPr>
          <p:cNvPr id="125" name="Google Shape;125;p16"/>
          <p:cNvSpPr txBox="1"/>
          <p:nvPr/>
        </p:nvSpPr>
        <p:spPr>
          <a:xfrm>
            <a:off x="1727660" y="4285210"/>
            <a:ext cx="5688680" cy="461635"/>
          </a:xfrm>
          <a:prstGeom prst="rect">
            <a:avLst/>
          </a:prstGeom>
          <a:solidFill>
            <a:schemeClr val="accent4">
              <a:alpha val="17000"/>
            </a:schemeClr>
          </a:solidFill>
          <a:ln>
            <a:solidFill>
              <a:schemeClr val="dk1"/>
            </a:solid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dirty="0">
                <a:solidFill>
                  <a:schemeClr val="dk1"/>
                </a:solidFill>
                <a:latin typeface="Calibri" panose="020F0502020204030204" pitchFamily="34" charset="0"/>
                <a:ea typeface="Helvetica Neue"/>
                <a:cs typeface="Calibri" panose="020F0502020204030204" pitchFamily="34" charset="0"/>
                <a:sym typeface="Helvetica Neue"/>
              </a:rPr>
              <a:t>How does the surrounding environment shape these jets?</a:t>
            </a:r>
            <a:endParaRPr b="1" dirty="0">
              <a:latin typeface="Calibri" panose="020F0502020204030204" pitchFamily="34" charset="0"/>
              <a:cs typeface="Calibri" panose="020F0502020204030204" pitchFamily="34" charset="0"/>
            </a:endParaRPr>
          </a:p>
        </p:txBody>
      </p:sp>
      <p:sp>
        <p:nvSpPr>
          <p:cNvPr id="126" name="Google Shape;126;p16"/>
          <p:cNvSpPr/>
          <p:nvPr/>
        </p:nvSpPr>
        <p:spPr>
          <a:xfrm rot="10800000">
            <a:off x="3967636" y="2414079"/>
            <a:ext cx="287100" cy="2739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6"/>
          <p:cNvSpPr/>
          <p:nvPr/>
        </p:nvSpPr>
        <p:spPr>
          <a:xfrm rot="10800000">
            <a:off x="2717694" y="1207380"/>
            <a:ext cx="2803405" cy="2680004"/>
          </a:xfrm>
          <a:prstGeom prst="ellipse">
            <a:avLst/>
          </a:prstGeom>
          <a:noFill/>
          <a:ln w="9525" cap="flat" cmpd="sng">
            <a:solidFill>
              <a:schemeClr val="dk1"/>
            </a:solidFill>
            <a:prstDash val="lgDash"/>
            <a:round/>
            <a:headEnd type="none" w="sm" len="sm"/>
            <a:tailEnd type="none" w="sm" len="sm"/>
          </a:ln>
          <a:effectLst>
            <a:outerShdw dist="50800" sx="1000" sy="1000" algn="ctr" rotWithShape="0">
              <a:srgbClr val="FFC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8;p16"/>
          <p:cNvSpPr txBox="1"/>
          <p:nvPr/>
        </p:nvSpPr>
        <p:spPr>
          <a:xfrm>
            <a:off x="5411837" y="3501195"/>
            <a:ext cx="288608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Bondi radius: </a:t>
            </a:r>
            <a:endParaRPr sz="1800" dirty="0">
              <a:solidFill>
                <a:schemeClr val="dk1"/>
              </a:solidFill>
              <a:latin typeface="Calibri" panose="020F0502020204030204" pitchFamily="34" charset="0"/>
              <a:ea typeface="Helvetica Neue Light"/>
              <a:cs typeface="Calibri" panose="020F0502020204030204" pitchFamily="34" charset="0"/>
              <a:sym typeface="Helvetica Neue Light"/>
            </a:endParaRPr>
          </a:p>
          <a:p>
            <a:pPr lvl="0"/>
            <a:r>
              <a:rPr lang="en" sz="1800" i="1"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R</a:t>
            </a:r>
            <a:r>
              <a:rPr lang="en" sz="1800" i="1" baseline="-250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B</a:t>
            </a:r>
            <a:r>
              <a:rPr lang="en" sz="1800" i="1"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 ~ </a:t>
            </a:r>
            <a:r>
              <a:rPr lang="en" sz="18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10</a:t>
            </a:r>
            <a:r>
              <a:rPr lang="en" sz="1800" baseline="300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5</a:t>
            </a:r>
            <a:r>
              <a:rPr lang="en" sz="18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-10</a:t>
            </a:r>
            <a:r>
              <a:rPr lang="en" sz="1800" baseline="300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6</a:t>
            </a:r>
            <a:r>
              <a:rPr lang="en" sz="18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 </a:t>
            </a:r>
            <a:r>
              <a:rPr lang="en" sz="1800" i="1"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R</a:t>
            </a:r>
            <a:r>
              <a:rPr lang="en" sz="1800" i="1" baseline="-250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g</a:t>
            </a:r>
            <a:r>
              <a:rPr lang="en" sz="1800" i="1"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 ~ </a:t>
            </a:r>
            <a:r>
              <a:rPr lang="en" sz="18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10</a:t>
            </a:r>
            <a:r>
              <a:rPr lang="en" sz="1800" baseline="300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1</a:t>
            </a:r>
            <a:r>
              <a:rPr lang="en" sz="18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-10</a:t>
            </a:r>
            <a:r>
              <a:rPr lang="en" sz="1800" baseline="300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2</a:t>
            </a:r>
            <a:r>
              <a:rPr lang="en" sz="1800" i="1"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 pc</a:t>
            </a:r>
            <a:endParaRPr i="1" dirty="0">
              <a:latin typeface="Times New Roman" panose="02020603050405020304" pitchFamily="18" charset="0"/>
              <a:cs typeface="Times New Roman" panose="02020603050405020304" pitchFamily="18" charset="0"/>
            </a:endParaRPr>
          </a:p>
        </p:txBody>
      </p:sp>
      <p:sp>
        <p:nvSpPr>
          <p:cNvPr id="130" name="Google Shape;130;p16"/>
          <p:cNvSpPr txBox="1"/>
          <p:nvPr/>
        </p:nvSpPr>
        <p:spPr>
          <a:xfrm>
            <a:off x="163439" y="1264357"/>
            <a:ext cx="2422106" cy="461700"/>
          </a:xfrm>
          <a:prstGeom prst="rect">
            <a:avLst/>
          </a:prstGeom>
          <a:noFill/>
          <a:ln>
            <a:solidFill>
              <a:schemeClr val="dk1"/>
            </a:solid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Gravitational radius (</a:t>
            </a:r>
            <a:r>
              <a:rPr lang="en" sz="1800" i="1"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R</a:t>
            </a:r>
            <a:r>
              <a:rPr lang="en" sz="1800" i="1" baseline="-250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g</a:t>
            </a: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a:t>
            </a:r>
            <a:endParaRPr dirty="0">
              <a:latin typeface="Calibri" panose="020F0502020204030204" pitchFamily="34" charset="0"/>
              <a:cs typeface="Calibri" panose="020F0502020204030204" pitchFamily="34" charset="0"/>
            </a:endParaRPr>
          </a:p>
        </p:txBody>
      </p:sp>
      <p:sp>
        <p:nvSpPr>
          <p:cNvPr id="131" name="Google Shape;131;p16"/>
          <p:cNvSpPr txBox="1"/>
          <p:nvPr/>
        </p:nvSpPr>
        <p:spPr>
          <a:xfrm>
            <a:off x="5598288" y="1067980"/>
            <a:ext cx="2742300" cy="738900"/>
          </a:xfrm>
          <a:prstGeom prst="rect">
            <a:avLst/>
          </a:prstGeom>
          <a:noFill/>
          <a:ln>
            <a:noFill/>
          </a:ln>
        </p:spPr>
        <p:txBody>
          <a:bodyPr spcFirstLastPara="1" wrap="square" lIns="91425" tIns="91425" rIns="91425" bIns="91425" anchor="t" anchorCtr="0">
            <a:spAutoFit/>
          </a:bodyPr>
          <a:lstStyle/>
          <a:p>
            <a:pPr lvl="0"/>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Transition from parabolic to conical expansion</a:t>
            </a:r>
            <a:endParaRPr baseline="-25000" dirty="0">
              <a:latin typeface="Calibri" panose="020F0502020204030204" pitchFamily="34" charset="0"/>
              <a:cs typeface="Calibri" panose="020F0502020204030204" pitchFamily="34" charset="0"/>
            </a:endParaRPr>
          </a:p>
        </p:txBody>
      </p:sp>
      <p:sp>
        <p:nvSpPr>
          <p:cNvPr id="132" name="Google Shape;132;p16"/>
          <p:cNvSpPr txBox="1"/>
          <p:nvPr/>
        </p:nvSpPr>
        <p:spPr>
          <a:xfrm>
            <a:off x="690138" y="2101675"/>
            <a:ext cx="1981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Black hole </a:t>
            </a:r>
            <a:endParaRPr sz="1800" dirty="0">
              <a:solidFill>
                <a:schemeClr val="dk1"/>
              </a:solidFill>
              <a:latin typeface="Calibri" panose="020F0502020204030204" pitchFamily="34" charset="0"/>
              <a:ea typeface="Helvetica Neue Light"/>
              <a:cs typeface="Calibri" panose="020F0502020204030204" pitchFamily="34" charset="0"/>
              <a:sym typeface="Helvetica Neue Light"/>
            </a:endParaRPr>
          </a:p>
          <a:p>
            <a:pPr lvl="0"/>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a:t>
            </a:r>
            <a:r>
              <a:rPr lang="en" sz="1800" i="1"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a:t>
            </a:r>
            <a:r>
              <a:rPr lang="en" sz="18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 10</a:t>
            </a:r>
            <a:r>
              <a:rPr lang="en" sz="1800" baseline="300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6</a:t>
            </a:r>
            <a:r>
              <a:rPr lang="en" sz="18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-10</a:t>
            </a:r>
            <a:r>
              <a:rPr lang="en" sz="1800" baseline="300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10 </a:t>
            </a:r>
            <a:r>
              <a:rPr lang="en" sz="1800" i="1"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M</a:t>
            </a:r>
            <a:r>
              <a:rPr lang="en" sz="1800" baseline="-250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a:t>
            </a: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a:t>
            </a:r>
            <a:endParaRPr baseline="-25000" dirty="0">
              <a:solidFill>
                <a:schemeClr val="dk1"/>
              </a:solidFill>
              <a:latin typeface="Calibri" panose="020F0502020204030204" pitchFamily="34" charset="0"/>
              <a:cs typeface="Calibri" panose="020F0502020204030204" pitchFamily="34" charset="0"/>
            </a:endParaRPr>
          </a:p>
        </p:txBody>
      </p:sp>
      <p:sp>
        <p:nvSpPr>
          <p:cNvPr id="133" name="Google Shape;133;p16"/>
          <p:cNvSpPr txBox="1"/>
          <p:nvPr/>
        </p:nvSpPr>
        <p:spPr>
          <a:xfrm>
            <a:off x="457200" y="2977663"/>
            <a:ext cx="1615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Accretion disk</a:t>
            </a:r>
            <a:endParaRPr baseline="-25000" dirty="0">
              <a:latin typeface="Calibri" panose="020F0502020204030204" pitchFamily="34" charset="0"/>
              <a:cs typeface="Calibri" panose="020F0502020204030204" pitchFamily="34" charset="0"/>
            </a:endParaRPr>
          </a:p>
        </p:txBody>
      </p:sp>
      <p:cxnSp>
        <p:nvCxnSpPr>
          <p:cNvPr id="134" name="Google Shape;134;p16"/>
          <p:cNvCxnSpPr>
            <a:cxnSpLocks/>
          </p:cNvCxnSpPr>
          <p:nvPr/>
        </p:nvCxnSpPr>
        <p:spPr>
          <a:xfrm flipH="1">
            <a:off x="5186761" y="1722950"/>
            <a:ext cx="634519" cy="552679"/>
          </a:xfrm>
          <a:prstGeom prst="straightConnector1">
            <a:avLst/>
          </a:prstGeom>
          <a:noFill/>
          <a:ln w="19050" cap="flat" cmpd="sng">
            <a:solidFill>
              <a:schemeClr val="dk1"/>
            </a:solidFill>
            <a:prstDash val="solid"/>
            <a:round/>
            <a:headEnd type="none" w="med" len="med"/>
            <a:tailEnd type="triangle" w="med" len="med"/>
          </a:ln>
        </p:spPr>
      </p:cxnSp>
      <p:cxnSp>
        <p:nvCxnSpPr>
          <p:cNvPr id="135" name="Google Shape;135;p16"/>
          <p:cNvCxnSpPr>
            <a:cxnSpLocks/>
          </p:cNvCxnSpPr>
          <p:nvPr/>
        </p:nvCxnSpPr>
        <p:spPr>
          <a:xfrm flipH="1" flipV="1">
            <a:off x="5268339" y="3327654"/>
            <a:ext cx="516399" cy="230546"/>
          </a:xfrm>
          <a:prstGeom prst="straightConnector1">
            <a:avLst/>
          </a:prstGeom>
          <a:noFill/>
          <a:ln w="19050" cap="flat" cmpd="sng">
            <a:solidFill>
              <a:schemeClr val="dk1"/>
            </a:solidFill>
            <a:prstDash val="solid"/>
            <a:round/>
            <a:headEnd type="none" w="med" len="med"/>
            <a:tailEnd type="triangle" w="med" len="med"/>
          </a:ln>
        </p:spPr>
      </p:cxnSp>
      <p:cxnSp>
        <p:nvCxnSpPr>
          <p:cNvPr id="136" name="Google Shape;136;p16"/>
          <p:cNvCxnSpPr>
            <a:cxnSpLocks/>
            <a:stCxn id="133" idx="3"/>
            <a:endCxn id="120" idx="7"/>
          </p:cNvCxnSpPr>
          <p:nvPr/>
        </p:nvCxnSpPr>
        <p:spPr>
          <a:xfrm flipV="1">
            <a:off x="2072400" y="3156148"/>
            <a:ext cx="1846265" cy="52365"/>
          </a:xfrm>
          <a:prstGeom prst="straightConnector1">
            <a:avLst/>
          </a:prstGeom>
          <a:noFill/>
          <a:ln w="19050" cap="flat" cmpd="sng">
            <a:solidFill>
              <a:schemeClr val="dk1"/>
            </a:solidFill>
            <a:prstDash val="solid"/>
            <a:round/>
            <a:headEnd type="none" w="med" len="med"/>
            <a:tailEnd type="triangle" w="med" len="med"/>
          </a:ln>
        </p:spPr>
      </p:cxnSp>
      <p:cxnSp>
        <p:nvCxnSpPr>
          <p:cNvPr id="137" name="Google Shape;137;p16"/>
          <p:cNvCxnSpPr/>
          <p:nvPr/>
        </p:nvCxnSpPr>
        <p:spPr>
          <a:xfrm>
            <a:off x="1882288" y="2375425"/>
            <a:ext cx="2113800" cy="159300"/>
          </a:xfrm>
          <a:prstGeom prst="straightConnector1">
            <a:avLst/>
          </a:prstGeom>
          <a:noFill/>
          <a:ln w="19050" cap="flat" cmpd="sng">
            <a:solidFill>
              <a:schemeClr val="dk1"/>
            </a:solidFill>
            <a:prstDash val="solid"/>
            <a:round/>
            <a:headEnd type="none" w="med" len="med"/>
            <a:tailEnd type="triangle" w="med" len="med"/>
          </a:ln>
        </p:spPr>
      </p:cxnSp>
      <p:sp>
        <p:nvSpPr>
          <p:cNvPr id="138" name="Google Shape;138;p16"/>
          <p:cNvSpPr txBox="1"/>
          <p:nvPr/>
        </p:nvSpPr>
        <p:spPr>
          <a:xfrm>
            <a:off x="7578338" y="2320100"/>
            <a:ext cx="597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Jet</a:t>
            </a:r>
            <a:endParaRPr dirty="0">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9C24BFD5-59C4-2172-32CD-2B26B52CFF53}"/>
              </a:ext>
            </a:extLst>
          </p:cNvPr>
          <p:cNvSpPr txBox="1"/>
          <p:nvPr/>
        </p:nvSpPr>
        <p:spPr>
          <a:xfrm>
            <a:off x="455429" y="3747175"/>
            <a:ext cx="1850363" cy="369332"/>
          </a:xfrm>
          <a:prstGeom prst="rect">
            <a:avLst/>
          </a:prstGeom>
          <a:noFill/>
        </p:spPr>
        <p:txBody>
          <a:bodyPr wrap="square">
            <a:spAutoFit/>
          </a:bodyPr>
          <a:lstStyle/>
          <a:p>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Ambient medium</a:t>
            </a:r>
            <a:endParaRPr lang="en-US" sz="1800" dirty="0"/>
          </a:p>
        </p:txBody>
      </p:sp>
      <p:cxnSp>
        <p:nvCxnSpPr>
          <p:cNvPr id="38" name="Google Shape;136;p16">
            <a:extLst>
              <a:ext uri="{FF2B5EF4-FFF2-40B4-BE49-F238E27FC236}">
                <a16:creationId xmlns:a16="http://schemas.microsoft.com/office/drawing/2014/main" id="{AEF72FAB-DBAB-E6DE-9245-ED2C70B7808C}"/>
              </a:ext>
            </a:extLst>
          </p:cNvPr>
          <p:cNvCxnSpPr>
            <a:cxnSpLocks/>
            <a:stCxn id="36" idx="3"/>
          </p:cNvCxnSpPr>
          <p:nvPr/>
        </p:nvCxnSpPr>
        <p:spPr>
          <a:xfrm flipV="1">
            <a:off x="2305792" y="3747175"/>
            <a:ext cx="815780" cy="184666"/>
          </a:xfrm>
          <a:prstGeom prst="straightConnector1">
            <a:avLst/>
          </a:prstGeom>
          <a:noFill/>
          <a:ln w="19050" cap="flat" cmpd="sng">
            <a:solidFill>
              <a:schemeClr val="dk1"/>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8" grpId="0"/>
      <p:bldP spid="131" grpId="0"/>
      <p:bldP spid="132" grpId="0"/>
      <p:bldP spid="133"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8"/>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Helvetica Neue Light"/>
              <a:buNone/>
            </a:pPr>
            <a:r>
              <a:rPr lang="en" dirty="0">
                <a:latin typeface="Calibri"/>
                <a:ea typeface="Calibri"/>
                <a:cs typeface="Calibri"/>
                <a:sym typeface="Calibri"/>
              </a:rPr>
              <a:t>Physical Values</a:t>
            </a:r>
            <a:endParaRPr dirty="0">
              <a:latin typeface="Calibri"/>
              <a:ea typeface="Calibri"/>
              <a:cs typeface="Calibri"/>
              <a:sym typeface="Calibri"/>
            </a:endParaRPr>
          </a:p>
        </p:txBody>
      </p:sp>
      <p:sp>
        <p:nvSpPr>
          <p:cNvPr id="293" name="Google Shape;293;p28"/>
          <p:cNvSpPr txBox="1">
            <a:spLocks noGrp="1"/>
          </p:cNvSpPr>
          <p:nvPr>
            <p:ph type="sldNum" idx="12"/>
          </p:nvPr>
        </p:nvSpPr>
        <p:spPr>
          <a:xfrm>
            <a:off x="8339169" y="4767263"/>
            <a:ext cx="597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294" name="Google Shape;294;p28"/>
          <p:cNvSpPr txBox="1"/>
          <p:nvPr/>
        </p:nvSpPr>
        <p:spPr>
          <a:xfrm>
            <a:off x="457200" y="1063225"/>
            <a:ext cx="7881900" cy="2400627"/>
          </a:xfrm>
          <a:prstGeom prst="rect">
            <a:avLst/>
          </a:prstGeom>
          <a:noFill/>
          <a:ln>
            <a:noFill/>
          </a:ln>
        </p:spPr>
        <p:txBody>
          <a:bodyPr spcFirstLastPara="1" wrap="square" lIns="91425" tIns="91425" rIns="91425" bIns="91425" anchor="t" anchorCtr="0">
            <a:spAutoFit/>
          </a:bodyPr>
          <a:lstStyle/>
          <a:p>
            <a:pPr lvl="0"/>
            <a:r>
              <a:rPr lang="en" sz="1800" i="1" dirty="0" err="1">
                <a:solidFill>
                  <a:schemeClr val="dk1"/>
                </a:solidFill>
                <a:latin typeface="Times New Roman" panose="02020603050405020304" pitchFamily="18" charset="0"/>
                <a:ea typeface="Helvetica Neue Light"/>
                <a:cs typeface="Times New Roman" panose="02020603050405020304" pitchFamily="18" charset="0"/>
                <a:sym typeface="Helvetica Neue Light"/>
              </a:rPr>
              <a:t>R</a:t>
            </a:r>
            <a:r>
              <a:rPr lang="en" sz="1800" i="1" baseline="-25000" dirty="0" err="1">
                <a:solidFill>
                  <a:schemeClr val="dk1"/>
                </a:solidFill>
                <a:latin typeface="Times New Roman" panose="02020603050405020304" pitchFamily="18" charset="0"/>
                <a:ea typeface="Helvetica Neue Light"/>
                <a:cs typeface="Times New Roman" panose="02020603050405020304" pitchFamily="18" charset="0"/>
                <a:sym typeface="Helvetica Neue Light"/>
              </a:rPr>
              <a:t>g</a:t>
            </a:r>
            <a:r>
              <a:rPr lang="en" sz="1800" i="1"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 </a:t>
            </a:r>
            <a:r>
              <a:rPr lang="en" sz="18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 1e15 cm</a:t>
            </a:r>
          </a:p>
          <a:p>
            <a:pPr lvl="0"/>
            <a:endParaRPr lang="en" sz="1800" i="1" dirty="0">
              <a:solidFill>
                <a:schemeClr val="dk1"/>
              </a:solidFill>
              <a:latin typeface="Times New Roman" panose="02020603050405020304" pitchFamily="18" charset="0"/>
              <a:ea typeface="Helvetica Neue Light"/>
              <a:cs typeface="Times New Roman" panose="02020603050405020304" pitchFamily="18" charset="0"/>
              <a:sym typeface="Helvetica Neue Light"/>
            </a:endParaRPr>
          </a:p>
          <a:p>
            <a:r>
              <a:rPr lang="en" sz="1800" i="1" dirty="0" err="1">
                <a:solidFill>
                  <a:schemeClr val="dk1"/>
                </a:solidFill>
                <a:latin typeface="Times New Roman" panose="02020603050405020304" pitchFamily="18" charset="0"/>
                <a:ea typeface="Helvetica Neue Light"/>
                <a:cs typeface="Times New Roman" panose="02020603050405020304" pitchFamily="18" charset="0"/>
                <a:sym typeface="Helvetica Neue Light"/>
              </a:rPr>
              <a:t>R</a:t>
            </a:r>
            <a:r>
              <a:rPr lang="en" sz="1800" i="1" baseline="-25000" dirty="0" err="1">
                <a:solidFill>
                  <a:schemeClr val="dk1"/>
                </a:solidFill>
                <a:latin typeface="Times New Roman" panose="02020603050405020304" pitchFamily="18" charset="0"/>
                <a:ea typeface="Helvetica Neue Light"/>
                <a:cs typeface="Times New Roman" panose="02020603050405020304" pitchFamily="18" charset="0"/>
                <a:sym typeface="Helvetica Neue Light"/>
              </a:rPr>
              <a:t>g</a:t>
            </a:r>
            <a:r>
              <a:rPr lang="en" sz="1800" i="1"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 / c </a:t>
            </a:r>
            <a:r>
              <a:rPr lang="en" sz="18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 3e4 s</a:t>
            </a:r>
          </a:p>
          <a:p>
            <a:pPr lvl="0"/>
            <a:endParaRPr lang="en" sz="1800" dirty="0">
              <a:solidFill>
                <a:schemeClr val="dk1"/>
              </a:solidFill>
              <a:latin typeface="Times New Roman" panose="02020603050405020304" pitchFamily="18" charset="0"/>
              <a:ea typeface="Helvetica Neue Light"/>
              <a:cs typeface="Times New Roman" panose="02020603050405020304" pitchFamily="18" charset="0"/>
              <a:sym typeface="Helvetica Neue Light"/>
            </a:endParaRPr>
          </a:p>
          <a:p>
            <a:r>
              <a:rPr lang="en" sz="18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Density ~</a:t>
            </a:r>
          </a:p>
          <a:p>
            <a:endParaRPr lang="en" sz="1800" dirty="0">
              <a:solidFill>
                <a:schemeClr val="dk1"/>
              </a:solidFill>
              <a:latin typeface="Times New Roman" panose="02020603050405020304" pitchFamily="18" charset="0"/>
              <a:ea typeface="Helvetica Neue Light"/>
              <a:cs typeface="Times New Roman" panose="02020603050405020304" pitchFamily="18" charset="0"/>
              <a:sym typeface="Helvetica Neue Light"/>
            </a:endParaRPr>
          </a:p>
          <a:p>
            <a:r>
              <a:rPr lang="en" sz="18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Jet Power ~ </a:t>
            </a:r>
            <a:endParaRPr lang="en" sz="1800" i="1" dirty="0">
              <a:solidFill>
                <a:schemeClr val="dk1"/>
              </a:solidFill>
              <a:latin typeface="Calibri" panose="020F0502020204030204" pitchFamily="34" charset="0"/>
              <a:ea typeface="Helvetica Neue Light"/>
              <a:cs typeface="Calibri" panose="020F0502020204030204" pitchFamily="34" charset="0"/>
              <a:sym typeface="Helvetica Neue Light"/>
            </a:endParaRPr>
          </a:p>
          <a:p>
            <a:pPr lvl="0"/>
            <a:endParaRPr lang="en" sz="1800" i="1" dirty="0">
              <a:solidFill>
                <a:schemeClr val="dk1"/>
              </a:solidFill>
              <a:latin typeface="Calibri" panose="020F0502020204030204" pitchFamily="34" charset="0"/>
              <a:ea typeface="Helvetica Neue Light"/>
              <a:cs typeface="Calibri" panose="020F0502020204030204" pitchFamily="34" charset="0"/>
              <a:sym typeface="Helvetica Neue Light"/>
            </a:endParaRPr>
          </a:p>
        </p:txBody>
      </p:sp>
      <p:sp>
        <p:nvSpPr>
          <p:cNvPr id="295" name="Google Shape;295;p28"/>
          <p:cNvSpPr txBox="1"/>
          <p:nvPr/>
        </p:nvSpPr>
        <p:spPr>
          <a:xfrm>
            <a:off x="1473000" y="4767275"/>
            <a:ext cx="139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Helvetica Neue Light"/>
                <a:ea typeface="Helvetica Neue Light"/>
                <a:cs typeface="Helvetica Neue Light"/>
                <a:sym typeface="Helvetica Neue Light"/>
              </a:rPr>
              <a:t>Max Paik</a:t>
            </a:r>
            <a:endParaRPr>
              <a:solidFill>
                <a:schemeClr val="lt1"/>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3375900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7"/>
          <p:cNvSpPr txBox="1">
            <a:spLocks noGrp="1"/>
          </p:cNvSpPr>
          <p:nvPr>
            <p:ph type="title"/>
          </p:nvPr>
        </p:nvSpPr>
        <p:spPr>
          <a:xfrm>
            <a:off x="459579" y="7949"/>
            <a:ext cx="8433300" cy="85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Helvetica Neue Light"/>
              <a:buNone/>
            </a:pPr>
            <a:r>
              <a:rPr lang="en" sz="3600" dirty="0">
                <a:latin typeface="Calibri"/>
                <a:ea typeface="Calibri"/>
                <a:cs typeface="Calibri"/>
                <a:sym typeface="Calibri"/>
              </a:rPr>
              <a:t>Observations show jet regime changes</a:t>
            </a:r>
            <a:endParaRPr sz="3600" dirty="0">
              <a:latin typeface="Calibri"/>
              <a:ea typeface="Calibri"/>
              <a:cs typeface="Calibri"/>
              <a:sym typeface="Calibri"/>
            </a:endParaRPr>
          </a:p>
        </p:txBody>
      </p:sp>
      <p:grpSp>
        <p:nvGrpSpPr>
          <p:cNvPr id="2" name="Group 1">
            <a:extLst>
              <a:ext uri="{FF2B5EF4-FFF2-40B4-BE49-F238E27FC236}">
                <a16:creationId xmlns:a16="http://schemas.microsoft.com/office/drawing/2014/main" id="{2FC553F7-B4FA-4B25-BAC7-C81C2C43B525}"/>
              </a:ext>
            </a:extLst>
          </p:cNvPr>
          <p:cNvGrpSpPr/>
          <p:nvPr/>
        </p:nvGrpSpPr>
        <p:grpSpPr>
          <a:xfrm rot="16200000">
            <a:off x="3494843" y="1600530"/>
            <a:ext cx="2637988" cy="1420212"/>
            <a:chOff x="2413864" y="921054"/>
            <a:chExt cx="6059097" cy="3262033"/>
          </a:xfrm>
        </p:grpSpPr>
        <p:sp>
          <p:nvSpPr>
            <p:cNvPr id="22" name="Google Shape;127;p16">
              <a:extLst>
                <a:ext uri="{FF2B5EF4-FFF2-40B4-BE49-F238E27FC236}">
                  <a16:creationId xmlns:a16="http://schemas.microsoft.com/office/drawing/2014/main" id="{4E9D1974-254D-5406-C8D9-9BCA89B767A7}"/>
                </a:ext>
              </a:extLst>
            </p:cNvPr>
            <p:cNvSpPr/>
            <p:nvPr/>
          </p:nvSpPr>
          <p:spPr>
            <a:xfrm rot="10800000">
              <a:off x="2413864" y="921054"/>
              <a:ext cx="3412234" cy="3262033"/>
            </a:xfrm>
            <a:prstGeom prst="ellipse">
              <a:avLst/>
            </a:prstGeom>
            <a:solidFill>
              <a:srgbClr val="FFC000">
                <a:alpha val="14752"/>
              </a:srgbClr>
            </a:solidFill>
            <a:ln w="9525" cap="flat" cmpd="sng">
              <a:solidFill>
                <a:srgbClr val="FFC000"/>
              </a:solidFill>
              <a:prstDash val="solid"/>
              <a:round/>
              <a:headEnd type="none" w="sm" len="sm"/>
              <a:tailEnd type="none" w="sm" len="sm"/>
            </a:ln>
            <a:effectLst>
              <a:outerShdw dist="50800" sx="1000" sy="1000" algn="ctr" rotWithShape="0">
                <a:srgbClr val="FFC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Freeform 22">
              <a:extLst>
                <a:ext uri="{FF2B5EF4-FFF2-40B4-BE49-F238E27FC236}">
                  <a16:creationId xmlns:a16="http://schemas.microsoft.com/office/drawing/2014/main" id="{86C0E856-4150-9BA8-59FF-7A058CE89884}"/>
                </a:ext>
              </a:extLst>
            </p:cNvPr>
            <p:cNvSpPr/>
            <p:nvPr/>
          </p:nvSpPr>
          <p:spPr>
            <a:xfrm rot="-5400000">
              <a:off x="5493081" y="233774"/>
              <a:ext cx="1325400" cy="4634361"/>
            </a:xfrm>
            <a:custGeom>
              <a:avLst/>
              <a:gdLst>
                <a:gd name="connsiteX0" fmla="*/ 1325400 w 1325400"/>
                <a:gd name="connsiteY0" fmla="*/ 4634361 h 4634361"/>
                <a:gd name="connsiteX1" fmla="*/ 0 w 1325400"/>
                <a:gd name="connsiteY1" fmla="*/ 4634361 h 4634361"/>
                <a:gd name="connsiteX2" fmla="*/ 550262 w 1325400"/>
                <a:gd name="connsiteY2" fmla="*/ 10317 h 4634361"/>
                <a:gd name="connsiteX3" fmla="*/ 682416 w 1325400"/>
                <a:gd name="connsiteY3" fmla="*/ 0 h 4634361"/>
                <a:gd name="connsiteX4" fmla="*/ 774768 w 1325400"/>
                <a:gd name="connsiteY4" fmla="*/ 7210 h 4634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400" h="4634361">
                  <a:moveTo>
                    <a:pt x="1325400" y="4634361"/>
                  </a:moveTo>
                  <a:lnTo>
                    <a:pt x="0" y="4634361"/>
                  </a:lnTo>
                  <a:lnTo>
                    <a:pt x="550262" y="10317"/>
                  </a:lnTo>
                  <a:lnTo>
                    <a:pt x="682416" y="0"/>
                  </a:lnTo>
                  <a:lnTo>
                    <a:pt x="774768" y="7210"/>
                  </a:lnTo>
                  <a:close/>
                </a:path>
              </a:pathLst>
            </a:cu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0;p16">
              <a:extLst>
                <a:ext uri="{FF2B5EF4-FFF2-40B4-BE49-F238E27FC236}">
                  <a16:creationId xmlns:a16="http://schemas.microsoft.com/office/drawing/2014/main" id="{67F47579-1792-6762-288B-E5F2F19339AF}"/>
                </a:ext>
              </a:extLst>
            </p:cNvPr>
            <p:cNvSpPr/>
            <p:nvPr/>
          </p:nvSpPr>
          <p:spPr>
            <a:xfrm rot="10800000">
              <a:off x="3838925" y="1695291"/>
              <a:ext cx="544500" cy="1711500"/>
            </a:xfrm>
            <a:prstGeom prst="ellipse">
              <a:avLst/>
            </a:prstGeom>
            <a:solidFill>
              <a:srgbClr val="B30C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1;p16">
              <a:extLst>
                <a:ext uri="{FF2B5EF4-FFF2-40B4-BE49-F238E27FC236}">
                  <a16:creationId xmlns:a16="http://schemas.microsoft.com/office/drawing/2014/main" id="{207A490B-7F14-E28F-176D-B0AB8F2F3064}"/>
                </a:ext>
              </a:extLst>
            </p:cNvPr>
            <p:cNvSpPr/>
            <p:nvPr/>
          </p:nvSpPr>
          <p:spPr>
            <a:xfrm>
              <a:off x="4154761" y="2275629"/>
              <a:ext cx="2064000" cy="550800"/>
            </a:xfrm>
            <a:prstGeom prst="chord">
              <a:avLst>
                <a:gd name="adj1" fmla="val 5288433"/>
                <a:gd name="adj2" fmla="val 16312800"/>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6;p16">
              <a:extLst>
                <a:ext uri="{FF2B5EF4-FFF2-40B4-BE49-F238E27FC236}">
                  <a16:creationId xmlns:a16="http://schemas.microsoft.com/office/drawing/2014/main" id="{DEF856A9-9C1D-2784-8502-2F38FBEB3FBD}"/>
                </a:ext>
              </a:extLst>
            </p:cNvPr>
            <p:cNvSpPr/>
            <p:nvPr/>
          </p:nvSpPr>
          <p:spPr>
            <a:xfrm rot="10800000">
              <a:off x="3967636" y="2414079"/>
              <a:ext cx="287100" cy="2739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7;p16">
              <a:extLst>
                <a:ext uri="{FF2B5EF4-FFF2-40B4-BE49-F238E27FC236}">
                  <a16:creationId xmlns:a16="http://schemas.microsoft.com/office/drawing/2014/main" id="{855D2DBC-D28A-D45A-EF48-832253D0F310}"/>
                </a:ext>
              </a:extLst>
            </p:cNvPr>
            <p:cNvSpPr/>
            <p:nvPr/>
          </p:nvSpPr>
          <p:spPr>
            <a:xfrm rot="10800000">
              <a:off x="2717694" y="1207380"/>
              <a:ext cx="2803405" cy="2680004"/>
            </a:xfrm>
            <a:prstGeom prst="ellipse">
              <a:avLst/>
            </a:prstGeom>
            <a:noFill/>
            <a:ln w="9525" cap="flat" cmpd="sng">
              <a:solidFill>
                <a:schemeClr val="dk1"/>
              </a:solidFill>
              <a:prstDash val="lgDash"/>
              <a:round/>
              <a:headEnd type="none" w="sm" len="sm"/>
              <a:tailEnd type="none" w="sm" len="sm"/>
            </a:ln>
            <a:effectLst>
              <a:outerShdw dist="50800" sx="1000" sy="1000" algn="ctr" rotWithShape="0">
                <a:srgbClr val="FFC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46" name="Google Shape;146;p17"/>
          <p:cNvSpPr txBox="1">
            <a:spLocks noGrp="1"/>
          </p:cNvSpPr>
          <p:nvPr>
            <p:ph type="sldNum" idx="12"/>
          </p:nvPr>
        </p:nvSpPr>
        <p:spPr>
          <a:xfrm>
            <a:off x="8339169" y="4767263"/>
            <a:ext cx="597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147" name="Google Shape;147;p17"/>
          <p:cNvSpPr txBox="1"/>
          <p:nvPr/>
        </p:nvSpPr>
        <p:spPr>
          <a:xfrm>
            <a:off x="1473000" y="4767275"/>
            <a:ext cx="139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Helvetica Neue Light"/>
                <a:ea typeface="Helvetica Neue Light"/>
                <a:cs typeface="Helvetica Neue Light"/>
                <a:sym typeface="Helvetica Neue Light"/>
              </a:rPr>
              <a:t>Max Paik</a:t>
            </a:r>
            <a:endParaRPr>
              <a:solidFill>
                <a:schemeClr val="lt1"/>
              </a:solidFill>
              <a:latin typeface="Helvetica Neue Light"/>
              <a:ea typeface="Helvetica Neue Light"/>
              <a:cs typeface="Helvetica Neue Light"/>
              <a:sym typeface="Helvetica Neue Light"/>
            </a:endParaRPr>
          </a:p>
        </p:txBody>
      </p:sp>
      <p:sp>
        <p:nvSpPr>
          <p:cNvPr id="148" name="Google Shape;148;p17"/>
          <p:cNvSpPr txBox="1"/>
          <p:nvPr/>
        </p:nvSpPr>
        <p:spPr>
          <a:xfrm>
            <a:off x="2504692" y="5143500"/>
            <a:ext cx="2131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Transitions inside and out to </a:t>
            </a:r>
            <a:r>
              <a:rPr lang="en" sz="1800" i="1"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R</a:t>
            </a:r>
            <a:r>
              <a:rPr lang="en" sz="1800" i="1" baseline="-250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B </a:t>
            </a:r>
            <a:endParaRPr sz="1800" i="1" baseline="-25000" dirty="0">
              <a:solidFill>
                <a:schemeClr val="dk1"/>
              </a:solidFill>
              <a:latin typeface="Times New Roman" panose="02020603050405020304" pitchFamily="18" charset="0"/>
              <a:ea typeface="Helvetica Neue Light"/>
              <a:cs typeface="Times New Roman" panose="02020603050405020304" pitchFamily="18" charset="0"/>
              <a:sym typeface="Helvetica Neue Light"/>
            </a:endParaRPr>
          </a:p>
        </p:txBody>
      </p:sp>
      <p:pic>
        <p:nvPicPr>
          <p:cNvPr id="149" name="Google Shape;149;p17"/>
          <p:cNvPicPr preferRelativeResize="0"/>
          <p:nvPr/>
        </p:nvPicPr>
        <p:blipFill>
          <a:blip r:embed="rId3">
            <a:alphaModFix/>
          </a:blip>
          <a:stretch>
            <a:fillRect/>
          </a:stretch>
        </p:blipFill>
        <p:spPr>
          <a:xfrm>
            <a:off x="107955" y="1063602"/>
            <a:ext cx="3996235" cy="3058302"/>
          </a:xfrm>
          <a:prstGeom prst="rect">
            <a:avLst/>
          </a:prstGeom>
          <a:noFill/>
          <a:ln>
            <a:noFill/>
          </a:ln>
        </p:spPr>
      </p:pic>
      <p:sp>
        <p:nvSpPr>
          <p:cNvPr id="150" name="Google Shape;150;p17"/>
          <p:cNvSpPr txBox="1"/>
          <p:nvPr/>
        </p:nvSpPr>
        <p:spPr>
          <a:xfrm>
            <a:off x="1214548" y="4439131"/>
            <a:ext cx="2259900" cy="515495"/>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000" dirty="0">
                <a:solidFill>
                  <a:srgbClr val="595959"/>
                </a:solidFill>
                <a:latin typeface="Calibri" panose="020F0502020204030204" pitchFamily="34" charset="0"/>
                <a:ea typeface="Helvetica Neue"/>
                <a:cs typeface="Calibri" panose="020F0502020204030204" pitchFamily="34" charset="0"/>
                <a:sym typeface="Helvetica Neue"/>
              </a:rPr>
              <a:t>Asada and Nakamura (2012)</a:t>
            </a:r>
            <a:endParaRPr sz="1000" dirty="0">
              <a:latin typeface="Calibri" panose="020F0502020204030204" pitchFamily="34" charset="0"/>
              <a:ea typeface="Helvetica Neue"/>
              <a:cs typeface="Calibri" panose="020F0502020204030204" pitchFamily="34" charset="0"/>
              <a:sym typeface="Helvetica Neue"/>
            </a:endParaRPr>
          </a:p>
        </p:txBody>
      </p:sp>
      <p:sp>
        <p:nvSpPr>
          <p:cNvPr id="151" name="Google Shape;151;p17"/>
          <p:cNvSpPr txBox="1"/>
          <p:nvPr/>
        </p:nvSpPr>
        <p:spPr>
          <a:xfrm>
            <a:off x="1891416" y="4132034"/>
            <a:ext cx="732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M87</a:t>
            </a:r>
            <a:endParaRPr dirty="0">
              <a:latin typeface="Calibri" panose="020F0502020204030204" pitchFamily="34" charset="0"/>
              <a:cs typeface="Calibri" panose="020F0502020204030204" pitchFamily="34" charset="0"/>
            </a:endParaRPr>
          </a:p>
        </p:txBody>
      </p:sp>
      <p:pic>
        <p:nvPicPr>
          <p:cNvPr id="152" name="Google Shape;152;p17"/>
          <p:cNvPicPr preferRelativeResize="0"/>
          <p:nvPr/>
        </p:nvPicPr>
        <p:blipFill>
          <a:blip r:embed="rId4">
            <a:alphaModFix/>
          </a:blip>
          <a:stretch>
            <a:fillRect/>
          </a:stretch>
        </p:blipFill>
        <p:spPr>
          <a:xfrm>
            <a:off x="5543195" y="889192"/>
            <a:ext cx="3328420" cy="3307539"/>
          </a:xfrm>
          <a:prstGeom prst="rect">
            <a:avLst/>
          </a:prstGeom>
          <a:noFill/>
          <a:ln>
            <a:noFill/>
          </a:ln>
        </p:spPr>
      </p:pic>
      <p:sp>
        <p:nvSpPr>
          <p:cNvPr id="153" name="Google Shape;153;p17"/>
          <p:cNvSpPr txBox="1"/>
          <p:nvPr/>
        </p:nvSpPr>
        <p:spPr>
          <a:xfrm>
            <a:off x="6716812" y="4086021"/>
            <a:ext cx="109780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NGC 315</a:t>
            </a:r>
            <a:endParaRPr dirty="0">
              <a:latin typeface="Calibri" panose="020F0502020204030204" pitchFamily="34" charset="0"/>
              <a:cs typeface="Calibri" panose="020F0502020204030204" pitchFamily="34" charset="0"/>
            </a:endParaRPr>
          </a:p>
        </p:txBody>
      </p:sp>
      <p:sp>
        <p:nvSpPr>
          <p:cNvPr id="154" name="Google Shape;154;p17"/>
          <p:cNvSpPr txBox="1"/>
          <p:nvPr/>
        </p:nvSpPr>
        <p:spPr>
          <a:xfrm>
            <a:off x="6429012" y="4378306"/>
            <a:ext cx="1673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dirty="0" err="1">
                <a:solidFill>
                  <a:srgbClr val="595959"/>
                </a:solidFill>
                <a:latin typeface="Calibri" panose="020F0502020204030204" pitchFamily="34" charset="0"/>
                <a:ea typeface="Helvetica Neue"/>
                <a:cs typeface="Calibri" panose="020F0502020204030204" pitchFamily="34" charset="0"/>
                <a:sym typeface="Helvetica Neue"/>
              </a:rPr>
              <a:t>Boccardi</a:t>
            </a:r>
            <a:r>
              <a:rPr lang="en" sz="1000" dirty="0">
                <a:solidFill>
                  <a:srgbClr val="595959"/>
                </a:solidFill>
                <a:latin typeface="Calibri" panose="020F0502020204030204" pitchFamily="34" charset="0"/>
                <a:ea typeface="Helvetica Neue"/>
                <a:cs typeface="Calibri" panose="020F0502020204030204" pitchFamily="34" charset="0"/>
                <a:sym typeface="Helvetica Neue"/>
              </a:rPr>
              <a:t>, et al. (2021)</a:t>
            </a:r>
            <a:endParaRPr sz="1000" dirty="0">
              <a:solidFill>
                <a:srgbClr val="595959"/>
              </a:solidFill>
              <a:latin typeface="Calibri" panose="020F0502020204030204" pitchFamily="34" charset="0"/>
              <a:ea typeface="Helvetica Neue"/>
              <a:cs typeface="Calibri" panose="020F0502020204030204" pitchFamily="34" charset="0"/>
              <a:sym typeface="Helvetica Neue"/>
            </a:endParaRPr>
          </a:p>
        </p:txBody>
      </p:sp>
      <p:cxnSp>
        <p:nvCxnSpPr>
          <p:cNvPr id="162" name="Google Shape;162;p17"/>
          <p:cNvCxnSpPr>
            <a:cxnSpLocks/>
            <a:stCxn id="25" idx="0"/>
          </p:cNvCxnSpPr>
          <p:nvPr/>
        </p:nvCxnSpPr>
        <p:spPr>
          <a:xfrm>
            <a:off x="4933282" y="2418483"/>
            <a:ext cx="1892168" cy="447553"/>
          </a:xfrm>
          <a:prstGeom prst="straightConnector1">
            <a:avLst/>
          </a:prstGeom>
          <a:noFill/>
          <a:ln w="9525" cap="flat" cmpd="sng">
            <a:solidFill>
              <a:srgbClr val="222222"/>
            </a:solidFill>
            <a:prstDash val="solid"/>
            <a:round/>
            <a:headEnd type="none" w="med" len="med"/>
            <a:tailEnd type="triangle" w="med" len="med"/>
          </a:ln>
        </p:spPr>
      </p:cxnSp>
      <p:cxnSp>
        <p:nvCxnSpPr>
          <p:cNvPr id="163" name="Google Shape;163;p17"/>
          <p:cNvCxnSpPr>
            <a:cxnSpLocks/>
            <a:stCxn id="25" idx="1"/>
          </p:cNvCxnSpPr>
          <p:nvPr/>
        </p:nvCxnSpPr>
        <p:spPr>
          <a:xfrm flipH="1">
            <a:off x="2867423" y="2418440"/>
            <a:ext cx="1826063" cy="266204"/>
          </a:xfrm>
          <a:prstGeom prst="straightConnector1">
            <a:avLst/>
          </a:prstGeom>
          <a:noFill/>
          <a:ln w="9525" cap="flat" cmpd="sng">
            <a:solidFill>
              <a:srgbClr val="222222"/>
            </a:solidFill>
            <a:prstDash val="solid"/>
            <a:round/>
            <a:headEnd type="none" w="med" len="med"/>
            <a:tailEnd type="triangle" w="med" len="med"/>
          </a:ln>
        </p:spPr>
      </p:cxnSp>
      <p:sp>
        <p:nvSpPr>
          <p:cNvPr id="164" name="Google Shape;164;p17"/>
          <p:cNvSpPr txBox="1"/>
          <p:nvPr/>
        </p:nvSpPr>
        <p:spPr>
          <a:xfrm>
            <a:off x="3981555" y="3755924"/>
            <a:ext cx="2646058"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Parabolic to conical transitions common in AGN </a:t>
            </a:r>
            <a:r>
              <a:rPr lang="en" sz="1200" dirty="0" err="1">
                <a:solidFill>
                  <a:srgbClr val="595959"/>
                </a:solidFill>
                <a:latin typeface="Calibri" panose="020F0502020204030204" pitchFamily="34" charset="0"/>
                <a:ea typeface="Helvetica Neue"/>
                <a:cs typeface="Calibri" panose="020F0502020204030204" pitchFamily="34" charset="0"/>
                <a:sym typeface="Helvetica Neue"/>
              </a:rPr>
              <a:t>Kovalev</a:t>
            </a:r>
            <a:r>
              <a:rPr lang="en" sz="1200" dirty="0">
                <a:solidFill>
                  <a:srgbClr val="595959"/>
                </a:solidFill>
                <a:latin typeface="Calibri" panose="020F0502020204030204" pitchFamily="34" charset="0"/>
                <a:ea typeface="Helvetica Neue"/>
                <a:cs typeface="Calibri" panose="020F0502020204030204" pitchFamily="34" charset="0"/>
                <a:sym typeface="Helvetica Neue"/>
              </a:rPr>
              <a:t>, et al. (2020)</a:t>
            </a:r>
            <a:endParaRPr sz="1200" dirty="0">
              <a:solidFill>
                <a:schemeClr val="dk1"/>
              </a:solidFill>
              <a:latin typeface="Calibri" panose="020F0502020204030204" pitchFamily="34" charset="0"/>
              <a:ea typeface="Helvetica Neue"/>
              <a:cs typeface="Calibri" panose="020F0502020204030204" pitchFamily="34" charset="0"/>
              <a:sym typeface="Helvetica Neue"/>
            </a:endParaRPr>
          </a:p>
          <a:p>
            <a:pPr marL="0" lvl="0" indent="0" algn="ctr" rtl="0">
              <a:spcBef>
                <a:spcPts val="0"/>
              </a:spcBef>
              <a:spcAft>
                <a:spcPts val="0"/>
              </a:spcAft>
              <a:buNone/>
            </a:pPr>
            <a:endParaRPr sz="1800" dirty="0">
              <a:solidFill>
                <a:schemeClr val="dk1"/>
              </a:solidFill>
              <a:latin typeface="Helvetica Neue Light"/>
              <a:ea typeface="Helvetica Neue Light"/>
              <a:cs typeface="Helvetica Neue Light"/>
              <a:sym typeface="Helvetica Neue Light"/>
            </a:endParaRPr>
          </a:p>
        </p:txBody>
      </p:sp>
      <p:cxnSp>
        <p:nvCxnSpPr>
          <p:cNvPr id="4" name="Straight Connector 3">
            <a:extLst>
              <a:ext uri="{FF2B5EF4-FFF2-40B4-BE49-F238E27FC236}">
                <a16:creationId xmlns:a16="http://schemas.microsoft.com/office/drawing/2014/main" id="{02F60886-E8E6-86F9-2C42-D2018298B815}"/>
              </a:ext>
            </a:extLst>
          </p:cNvPr>
          <p:cNvCxnSpPr>
            <a:cxnSpLocks/>
          </p:cNvCxnSpPr>
          <p:nvPr/>
        </p:nvCxnSpPr>
        <p:spPr>
          <a:xfrm>
            <a:off x="2889749" y="1154097"/>
            <a:ext cx="0" cy="2668395"/>
          </a:xfrm>
          <a:prstGeom prst="line">
            <a:avLst/>
          </a:prstGeom>
          <a:ln w="1270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5D2AF1BC-4D9E-6619-EB14-4377674D1F89}"/>
              </a:ext>
            </a:extLst>
          </p:cNvPr>
          <p:cNvCxnSpPr>
            <a:cxnSpLocks/>
          </p:cNvCxnSpPr>
          <p:nvPr/>
        </p:nvCxnSpPr>
        <p:spPr>
          <a:xfrm>
            <a:off x="2983566" y="1154097"/>
            <a:ext cx="0" cy="2659517"/>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4355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153" grpId="0"/>
      <p:bldP spid="154" grpId="0"/>
      <p:bldP spid="16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8"/>
          <p:cNvSpPr txBox="1">
            <a:spLocks noGrp="1"/>
          </p:cNvSpPr>
          <p:nvPr>
            <p:ph type="title"/>
          </p:nvPr>
        </p:nvSpPr>
        <p:spPr>
          <a:xfrm>
            <a:off x="457200" y="9410"/>
            <a:ext cx="8229600" cy="85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Helvetica Neue Light"/>
              <a:buNone/>
            </a:pPr>
            <a:r>
              <a:rPr lang="en" sz="3600" dirty="0">
                <a:latin typeface="Calibri"/>
                <a:ea typeface="Calibri"/>
                <a:cs typeface="Calibri"/>
                <a:sym typeface="Calibri"/>
              </a:rPr>
              <a:t>Cutting-edge numerical simulation</a:t>
            </a:r>
            <a:endParaRPr sz="3600" dirty="0">
              <a:latin typeface="Calibri"/>
              <a:ea typeface="Calibri"/>
              <a:cs typeface="Calibri"/>
              <a:sym typeface="Calibri"/>
            </a:endParaRPr>
          </a:p>
        </p:txBody>
      </p:sp>
      <p:sp>
        <p:nvSpPr>
          <p:cNvPr id="171" name="Google Shape;171;p18"/>
          <p:cNvSpPr txBox="1">
            <a:spLocks noGrp="1"/>
          </p:cNvSpPr>
          <p:nvPr>
            <p:ph type="sldNum" idx="12"/>
          </p:nvPr>
        </p:nvSpPr>
        <p:spPr>
          <a:xfrm>
            <a:off x="8339169" y="4767263"/>
            <a:ext cx="597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172" name="Google Shape;172;p18"/>
          <p:cNvSpPr txBox="1"/>
          <p:nvPr/>
        </p:nvSpPr>
        <p:spPr>
          <a:xfrm>
            <a:off x="1473000" y="4767275"/>
            <a:ext cx="139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Helvetica Neue Light"/>
                <a:ea typeface="Helvetica Neue Light"/>
                <a:cs typeface="Helvetica Neue Light"/>
                <a:sym typeface="Helvetica Neue Light"/>
              </a:rPr>
              <a:t>Max Paik</a:t>
            </a:r>
            <a:endParaRPr>
              <a:solidFill>
                <a:schemeClr val="lt1"/>
              </a:solidFill>
              <a:latin typeface="Helvetica Neue Light"/>
              <a:ea typeface="Helvetica Neue Light"/>
              <a:cs typeface="Helvetica Neue Light"/>
              <a:sym typeface="Helvetica Neue Light"/>
            </a:endParaRPr>
          </a:p>
        </p:txBody>
      </p:sp>
      <p:sp>
        <p:nvSpPr>
          <p:cNvPr id="173" name="Google Shape;173;p18"/>
          <p:cNvSpPr txBox="1"/>
          <p:nvPr/>
        </p:nvSpPr>
        <p:spPr>
          <a:xfrm>
            <a:off x="457200" y="1555950"/>
            <a:ext cx="37194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GPU-accelerated, 3D General Relativistic Magnetohydrodynamic code, </a:t>
            </a:r>
            <a:r>
              <a:rPr lang="en" sz="1800" i="1" dirty="0">
                <a:solidFill>
                  <a:schemeClr val="dk1"/>
                </a:solidFill>
                <a:latin typeface="Calibri" panose="020F0502020204030204" pitchFamily="34" charset="0"/>
                <a:ea typeface="Helvetica Neue Light"/>
                <a:cs typeface="Calibri" panose="020F0502020204030204" pitchFamily="34" charset="0"/>
                <a:sym typeface="Helvetica Neue Light"/>
              </a:rPr>
              <a:t>HAMR</a:t>
            </a:r>
            <a:endParaRPr i="1" dirty="0">
              <a:latin typeface="Calibri" panose="020F0502020204030204" pitchFamily="34" charset="0"/>
              <a:cs typeface="Calibri" panose="020F0502020204030204" pitchFamily="34" charset="0"/>
            </a:endParaRPr>
          </a:p>
        </p:txBody>
      </p:sp>
      <p:sp>
        <p:nvSpPr>
          <p:cNvPr id="174" name="Google Shape;174;p18"/>
          <p:cNvSpPr txBox="1"/>
          <p:nvPr/>
        </p:nvSpPr>
        <p:spPr>
          <a:xfrm>
            <a:off x="457200" y="2694875"/>
            <a:ext cx="3719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Magnetized torus launches powerful jets</a:t>
            </a:r>
            <a:endParaRPr dirty="0">
              <a:latin typeface="Calibri" panose="020F0502020204030204" pitchFamily="34" charset="0"/>
              <a:cs typeface="Calibri" panose="020F0502020204030204" pitchFamily="34" charset="0"/>
            </a:endParaRPr>
          </a:p>
        </p:txBody>
      </p:sp>
      <p:sp>
        <p:nvSpPr>
          <p:cNvPr id="175" name="Google Shape;175;p18"/>
          <p:cNvSpPr txBox="1"/>
          <p:nvPr/>
        </p:nvSpPr>
        <p:spPr>
          <a:xfrm>
            <a:off x="4837835" y="4380425"/>
            <a:ext cx="3083400" cy="515495"/>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000" dirty="0">
                <a:solidFill>
                  <a:srgbClr val="595959"/>
                </a:solidFill>
                <a:latin typeface="Calibri" panose="020F0502020204030204" pitchFamily="34" charset="0"/>
                <a:ea typeface="Helvetica Neue"/>
                <a:cs typeface="Calibri" panose="020F0502020204030204" pitchFamily="34" charset="0"/>
                <a:sym typeface="Helvetica Neue"/>
              </a:rPr>
              <a:t>Liska, et al. (2019)</a:t>
            </a:r>
            <a:endParaRPr sz="1000" dirty="0">
              <a:latin typeface="Calibri" panose="020F0502020204030204" pitchFamily="34" charset="0"/>
              <a:ea typeface="Helvetica Neue"/>
              <a:cs typeface="Calibri" panose="020F0502020204030204" pitchFamily="34" charset="0"/>
              <a:sym typeface="Helvetica Neue"/>
            </a:endParaRPr>
          </a:p>
        </p:txBody>
      </p:sp>
      <p:pic>
        <p:nvPicPr>
          <p:cNvPr id="176" name="Google Shape;176;p18"/>
          <p:cNvPicPr preferRelativeResize="0"/>
          <p:nvPr/>
        </p:nvPicPr>
        <p:blipFill>
          <a:blip r:embed="rId3"/>
          <a:srcRect l="7" r="7"/>
          <a:stretch/>
        </p:blipFill>
        <p:spPr>
          <a:xfrm>
            <a:off x="4660686" y="1224777"/>
            <a:ext cx="3437697" cy="3202636"/>
          </a:xfrm>
          <a:prstGeom prst="rect">
            <a:avLst/>
          </a:prstGeom>
          <a:noFill/>
          <a:ln>
            <a:noFill/>
          </a:ln>
        </p:spPr>
      </p:pic>
      <p:sp>
        <p:nvSpPr>
          <p:cNvPr id="177" name="Google Shape;177;p18"/>
          <p:cNvSpPr txBox="1"/>
          <p:nvPr/>
        </p:nvSpPr>
        <p:spPr>
          <a:xfrm>
            <a:off x="4879534" y="635960"/>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No Ambient Medium</a:t>
            </a:r>
            <a:endParaRPr sz="1800" dirty="0">
              <a:solidFill>
                <a:schemeClr val="dk1"/>
              </a:solidFill>
              <a:latin typeface="Calibri" panose="020F0502020204030204" pitchFamily="34" charset="0"/>
              <a:ea typeface="Helvetica Neue Light"/>
              <a:cs typeface="Calibri" panose="020F0502020204030204" pitchFamily="34" charset="0"/>
              <a:sym typeface="Helvetica Neue Light"/>
            </a:endParaRPr>
          </a:p>
        </p:txBody>
      </p:sp>
      <p:sp>
        <p:nvSpPr>
          <p:cNvPr id="3" name="Rectangle 2">
            <a:extLst>
              <a:ext uri="{FF2B5EF4-FFF2-40B4-BE49-F238E27FC236}">
                <a16:creationId xmlns:a16="http://schemas.microsoft.com/office/drawing/2014/main" id="{5CE1DF61-039E-7B41-B981-6CAAC03C4CB8}"/>
              </a:ext>
            </a:extLst>
          </p:cNvPr>
          <p:cNvSpPr/>
          <p:nvPr/>
        </p:nvSpPr>
        <p:spPr>
          <a:xfrm>
            <a:off x="5703683" y="1233830"/>
            <a:ext cx="1466662" cy="1365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D27BBA44-3030-0F09-F62E-7B8CB2F20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8927" y="1031483"/>
            <a:ext cx="836174" cy="3385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9"/>
          <p:cNvSpPr txBox="1">
            <a:spLocks noGrp="1"/>
          </p:cNvSpPr>
          <p:nvPr>
            <p:ph type="title"/>
          </p:nvPr>
        </p:nvSpPr>
        <p:spPr>
          <a:xfrm>
            <a:off x="457200" y="9090"/>
            <a:ext cx="8229600" cy="85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Helvetica Neue Light"/>
              <a:buNone/>
            </a:pPr>
            <a:r>
              <a:rPr lang="en" sz="3600" dirty="0">
                <a:latin typeface="Calibri"/>
                <a:ea typeface="Calibri"/>
                <a:cs typeface="Calibri"/>
                <a:sym typeface="Calibri"/>
              </a:rPr>
              <a:t>Disk winds create funnel near black hole</a:t>
            </a:r>
            <a:endParaRPr sz="3600" dirty="0">
              <a:latin typeface="Calibri"/>
              <a:ea typeface="Calibri"/>
              <a:cs typeface="Calibri"/>
              <a:sym typeface="Calibri"/>
            </a:endParaRPr>
          </a:p>
        </p:txBody>
      </p:sp>
      <p:sp>
        <p:nvSpPr>
          <p:cNvPr id="184" name="Google Shape;184;p19"/>
          <p:cNvSpPr txBox="1">
            <a:spLocks noGrp="1"/>
          </p:cNvSpPr>
          <p:nvPr>
            <p:ph type="sldNum" idx="12"/>
          </p:nvPr>
        </p:nvSpPr>
        <p:spPr>
          <a:xfrm>
            <a:off x="8339169" y="4767263"/>
            <a:ext cx="597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185" name="Google Shape;185;p19"/>
          <p:cNvSpPr txBox="1"/>
          <p:nvPr/>
        </p:nvSpPr>
        <p:spPr>
          <a:xfrm>
            <a:off x="1473000" y="4767275"/>
            <a:ext cx="139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Helvetica Neue Light"/>
                <a:ea typeface="Helvetica Neue Light"/>
                <a:cs typeface="Helvetica Neue Light"/>
                <a:sym typeface="Helvetica Neue Light"/>
              </a:rPr>
              <a:t>Max Paik</a:t>
            </a:r>
            <a:endParaRPr>
              <a:solidFill>
                <a:schemeClr val="lt1"/>
              </a:solidFill>
              <a:latin typeface="Helvetica Neue Light"/>
              <a:ea typeface="Helvetica Neue Light"/>
              <a:cs typeface="Helvetica Neue Light"/>
              <a:sym typeface="Helvetica Neue Light"/>
            </a:endParaRPr>
          </a:p>
        </p:txBody>
      </p:sp>
      <p:sp>
        <p:nvSpPr>
          <p:cNvPr id="186" name="Google Shape;186;p19"/>
          <p:cNvSpPr txBox="1"/>
          <p:nvPr/>
        </p:nvSpPr>
        <p:spPr>
          <a:xfrm>
            <a:off x="4645050" y="3748550"/>
            <a:ext cx="37203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Pressure balance between disk and jet creates parabolic profile</a:t>
            </a:r>
            <a:endParaRPr i="1" dirty="0">
              <a:solidFill>
                <a:schemeClr val="dk1"/>
              </a:solidFill>
              <a:latin typeface="Calibri" panose="020F0502020204030204" pitchFamily="34" charset="0"/>
              <a:cs typeface="Calibri" panose="020F0502020204030204" pitchFamily="34" charset="0"/>
            </a:endParaRPr>
          </a:p>
        </p:txBody>
      </p:sp>
      <p:pic>
        <p:nvPicPr>
          <p:cNvPr id="187" name="Google Shape;187;p19"/>
          <p:cNvPicPr preferRelativeResize="0"/>
          <p:nvPr/>
        </p:nvPicPr>
        <p:blipFill rotWithShape="1">
          <a:blip r:embed="rId3">
            <a:alphaModFix/>
          </a:blip>
          <a:srcRect/>
          <a:stretch/>
        </p:blipFill>
        <p:spPr>
          <a:xfrm>
            <a:off x="3931974" y="1063376"/>
            <a:ext cx="5004800" cy="2551249"/>
          </a:xfrm>
          <a:prstGeom prst="rect">
            <a:avLst/>
          </a:prstGeom>
          <a:noFill/>
          <a:ln>
            <a:noFill/>
          </a:ln>
        </p:spPr>
      </p:pic>
      <p:pic>
        <p:nvPicPr>
          <p:cNvPr id="188" name="Google Shape;188;p19"/>
          <p:cNvPicPr preferRelativeResize="0"/>
          <p:nvPr/>
        </p:nvPicPr>
        <p:blipFill>
          <a:blip r:embed="rId4"/>
          <a:srcRect/>
          <a:stretch/>
        </p:blipFill>
        <p:spPr>
          <a:xfrm>
            <a:off x="457200" y="1370773"/>
            <a:ext cx="3106924" cy="2894101"/>
          </a:xfrm>
          <a:prstGeom prst="rect">
            <a:avLst/>
          </a:prstGeom>
          <a:noFill/>
          <a:ln>
            <a:noFill/>
          </a:ln>
        </p:spPr>
      </p:pic>
      <p:sp>
        <p:nvSpPr>
          <p:cNvPr id="189" name="Google Shape;189;p19"/>
          <p:cNvSpPr txBox="1"/>
          <p:nvPr/>
        </p:nvSpPr>
        <p:spPr>
          <a:xfrm>
            <a:off x="636169" y="695040"/>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No Ambient Medium</a:t>
            </a:r>
            <a:endParaRPr sz="1800" dirty="0">
              <a:solidFill>
                <a:schemeClr val="dk1"/>
              </a:solidFill>
              <a:latin typeface="Calibri" panose="020F0502020204030204" pitchFamily="34" charset="0"/>
              <a:ea typeface="Helvetica Neue Light"/>
              <a:cs typeface="Calibri" panose="020F0502020204030204" pitchFamily="34" charset="0"/>
              <a:sym typeface="Helvetica Neue Light"/>
            </a:endParaRPr>
          </a:p>
        </p:txBody>
      </p:sp>
      <p:pic>
        <p:nvPicPr>
          <p:cNvPr id="9" name="Google Shape;199;p20">
            <a:extLst>
              <a:ext uri="{FF2B5EF4-FFF2-40B4-BE49-F238E27FC236}">
                <a16:creationId xmlns:a16="http://schemas.microsoft.com/office/drawing/2014/main" id="{170959C7-DB93-A6B6-71D0-C45BCC23DE0F}"/>
              </a:ext>
            </a:extLst>
          </p:cNvPr>
          <p:cNvPicPr preferRelativeResize="0"/>
          <p:nvPr/>
        </p:nvPicPr>
        <p:blipFill>
          <a:blip r:embed="rId5"/>
          <a:srcRect/>
          <a:stretch/>
        </p:blipFill>
        <p:spPr>
          <a:xfrm>
            <a:off x="3931974" y="1063884"/>
            <a:ext cx="5004800" cy="2550233"/>
          </a:xfrm>
          <a:prstGeom prst="rect">
            <a:avLst/>
          </a:prstGeom>
          <a:noFill/>
          <a:ln>
            <a:noFill/>
          </a:ln>
        </p:spPr>
      </p:pic>
      <p:sp>
        <p:nvSpPr>
          <p:cNvPr id="10" name="Rectangle 9">
            <a:extLst>
              <a:ext uri="{FF2B5EF4-FFF2-40B4-BE49-F238E27FC236}">
                <a16:creationId xmlns:a16="http://schemas.microsoft.com/office/drawing/2014/main" id="{EFA21835-F799-1125-DD80-2F2AAA05CA32}"/>
              </a:ext>
            </a:extLst>
          </p:cNvPr>
          <p:cNvSpPr/>
          <p:nvPr/>
        </p:nvSpPr>
        <p:spPr>
          <a:xfrm>
            <a:off x="1402838" y="1368140"/>
            <a:ext cx="1466662" cy="1365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769E84EA-A3C0-A728-138C-39A22BC892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8082" y="1156740"/>
            <a:ext cx="836174" cy="3385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1"/>
          <p:cNvSpPr txBox="1">
            <a:spLocks noGrp="1"/>
          </p:cNvSpPr>
          <p:nvPr>
            <p:ph type="title"/>
          </p:nvPr>
        </p:nvSpPr>
        <p:spPr>
          <a:xfrm>
            <a:off x="457200" y="199687"/>
            <a:ext cx="8229600" cy="85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Helvetica Neue Light"/>
              <a:buNone/>
            </a:pPr>
            <a:r>
              <a:rPr lang="en" sz="3600" dirty="0">
                <a:latin typeface="Calibri"/>
                <a:ea typeface="Calibri"/>
                <a:cs typeface="Calibri"/>
                <a:sym typeface="Calibri"/>
              </a:rPr>
              <a:t>Probing effects of the ambient medium</a:t>
            </a:r>
            <a:endParaRPr sz="3600" dirty="0">
              <a:latin typeface="Calibri"/>
              <a:ea typeface="Calibri"/>
              <a:cs typeface="Calibri"/>
              <a:sym typeface="Calibri"/>
            </a:endParaRPr>
          </a:p>
        </p:txBody>
      </p:sp>
      <p:sp>
        <p:nvSpPr>
          <p:cNvPr id="210" name="Google Shape;210;p21"/>
          <p:cNvSpPr txBox="1">
            <a:spLocks noGrp="1"/>
          </p:cNvSpPr>
          <p:nvPr>
            <p:ph type="sldNum" idx="12"/>
          </p:nvPr>
        </p:nvSpPr>
        <p:spPr>
          <a:xfrm>
            <a:off x="8339169" y="4767263"/>
            <a:ext cx="597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211" name="Google Shape;211;p21"/>
          <p:cNvSpPr txBox="1"/>
          <p:nvPr/>
        </p:nvSpPr>
        <p:spPr>
          <a:xfrm>
            <a:off x="1473000" y="4767275"/>
            <a:ext cx="139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Helvetica Neue Light"/>
                <a:ea typeface="Helvetica Neue Light"/>
                <a:cs typeface="Helvetica Neue Light"/>
                <a:sym typeface="Helvetica Neue Light"/>
              </a:rPr>
              <a:t>Max Paik</a:t>
            </a:r>
            <a:endParaRPr>
              <a:solidFill>
                <a:schemeClr val="lt1"/>
              </a:solidFill>
              <a:latin typeface="Helvetica Neue Light"/>
              <a:ea typeface="Helvetica Neue Light"/>
              <a:cs typeface="Helvetica Neue Light"/>
              <a:sym typeface="Helvetica Neue Light"/>
            </a:endParaRPr>
          </a:p>
        </p:txBody>
      </p:sp>
      <p:pic>
        <p:nvPicPr>
          <p:cNvPr id="212" name="Google Shape;212;p21"/>
          <p:cNvPicPr preferRelativeResize="0"/>
          <p:nvPr/>
        </p:nvPicPr>
        <p:blipFill>
          <a:blip r:embed="rId3"/>
          <a:srcRect l="591" r="591"/>
          <a:stretch/>
        </p:blipFill>
        <p:spPr>
          <a:xfrm>
            <a:off x="652725" y="1505713"/>
            <a:ext cx="3520502" cy="3265351"/>
          </a:xfrm>
          <a:prstGeom prst="rect">
            <a:avLst/>
          </a:prstGeom>
          <a:noFill/>
          <a:ln>
            <a:noFill/>
          </a:ln>
        </p:spPr>
      </p:pic>
      <p:pic>
        <p:nvPicPr>
          <p:cNvPr id="213" name="Google Shape;213;p21"/>
          <p:cNvPicPr preferRelativeResize="0"/>
          <p:nvPr/>
        </p:nvPicPr>
        <p:blipFill>
          <a:blip r:embed="rId4"/>
          <a:srcRect t="2" b="2"/>
          <a:stretch/>
        </p:blipFill>
        <p:spPr>
          <a:xfrm>
            <a:off x="5078925" y="1525075"/>
            <a:ext cx="3520502" cy="3226624"/>
          </a:xfrm>
          <a:prstGeom prst="rect">
            <a:avLst/>
          </a:prstGeom>
          <a:noFill/>
          <a:ln>
            <a:noFill/>
          </a:ln>
        </p:spPr>
      </p:pic>
      <p:sp>
        <p:nvSpPr>
          <p:cNvPr id="214" name="Google Shape;214;p21"/>
          <p:cNvSpPr txBox="1"/>
          <p:nvPr/>
        </p:nvSpPr>
        <p:spPr>
          <a:xfrm>
            <a:off x="422476" y="857297"/>
            <a:ext cx="3981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latin typeface="Calibri" panose="020F0502020204030204" pitchFamily="34" charset="0"/>
                <a:ea typeface="Helvetica Neue Light"/>
                <a:cs typeface="Calibri" panose="020F0502020204030204" pitchFamily="34" charset="0"/>
                <a:sym typeface="Helvetica Neue Light"/>
              </a:rPr>
              <a:t>Infinite Ambient Medium</a:t>
            </a:r>
            <a:endParaRPr sz="1800" dirty="0">
              <a:latin typeface="Calibri" panose="020F0502020204030204" pitchFamily="34" charset="0"/>
              <a:ea typeface="Helvetica Neue Light"/>
              <a:cs typeface="Calibri" panose="020F0502020204030204" pitchFamily="34" charset="0"/>
              <a:sym typeface="Helvetica Neue Light"/>
            </a:endParaRPr>
          </a:p>
        </p:txBody>
      </p:sp>
      <p:sp>
        <p:nvSpPr>
          <p:cNvPr id="215" name="Google Shape;215;p21"/>
          <p:cNvSpPr txBox="1"/>
          <p:nvPr/>
        </p:nvSpPr>
        <p:spPr>
          <a:xfrm>
            <a:off x="5339176" y="857297"/>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Cutoff Ambient Medium</a:t>
            </a:r>
            <a:endParaRPr sz="1800" dirty="0">
              <a:solidFill>
                <a:schemeClr val="dk1"/>
              </a:solidFill>
              <a:latin typeface="Calibri" panose="020F0502020204030204" pitchFamily="34" charset="0"/>
              <a:ea typeface="Helvetica Neue Light"/>
              <a:cs typeface="Calibri" panose="020F0502020204030204" pitchFamily="34" charset="0"/>
              <a:sym typeface="Helvetica Neue Light"/>
            </a:endParaRPr>
          </a:p>
        </p:txBody>
      </p:sp>
      <p:sp>
        <p:nvSpPr>
          <p:cNvPr id="216" name="Google Shape;216;p21"/>
          <p:cNvSpPr txBox="1"/>
          <p:nvPr/>
        </p:nvSpPr>
        <p:spPr>
          <a:xfrm>
            <a:off x="1118550" y="3991700"/>
            <a:ext cx="2032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i="1" dirty="0">
                <a:latin typeface="Times New Roman" panose="02020603050405020304" pitchFamily="18" charset="0"/>
                <a:ea typeface="Helvetica Neue Light"/>
                <a:cs typeface="Times New Roman" panose="02020603050405020304" pitchFamily="18" charset="0"/>
                <a:sym typeface="Helvetica Neue Light"/>
              </a:rPr>
              <a:t>⍴ ~ r </a:t>
            </a:r>
            <a:r>
              <a:rPr lang="en" sz="1800" baseline="30000" dirty="0">
                <a:latin typeface="Times New Roman" panose="02020603050405020304" pitchFamily="18" charset="0"/>
                <a:ea typeface="Helvetica Neue Light"/>
                <a:cs typeface="Times New Roman" panose="02020603050405020304" pitchFamily="18" charset="0"/>
                <a:sym typeface="Helvetica Neue Light"/>
              </a:rPr>
              <a:t>-1</a:t>
            </a:r>
            <a:r>
              <a:rPr lang="en" sz="1800" i="1" dirty="0">
                <a:latin typeface="Times New Roman" panose="02020603050405020304" pitchFamily="18" charset="0"/>
                <a:ea typeface="Helvetica Neue Light"/>
                <a:cs typeface="Times New Roman" panose="02020603050405020304" pitchFamily="18" charset="0"/>
                <a:sym typeface="Helvetica Neue Light"/>
              </a:rPr>
              <a:t>, </a:t>
            </a:r>
            <a:r>
              <a:rPr lang="en" sz="1800" dirty="0">
                <a:latin typeface="Times New Roman" panose="02020603050405020304" pitchFamily="18" charset="0"/>
                <a:ea typeface="Helvetica Neue Light"/>
                <a:cs typeface="Times New Roman" panose="02020603050405020304" pitchFamily="18" charset="0"/>
                <a:sym typeface="Helvetica Neue Light"/>
              </a:rPr>
              <a:t>10</a:t>
            </a:r>
            <a:r>
              <a:rPr lang="en" sz="1800" baseline="30000" dirty="0">
                <a:latin typeface="Times New Roman" panose="02020603050405020304" pitchFamily="18" charset="0"/>
                <a:ea typeface="Helvetica Neue Light"/>
                <a:cs typeface="Times New Roman" panose="02020603050405020304" pitchFamily="18" charset="0"/>
                <a:sym typeface="Helvetica Neue Light"/>
              </a:rPr>
              <a:t>2</a:t>
            </a:r>
            <a:r>
              <a:rPr lang="en" sz="1800" i="1" dirty="0">
                <a:latin typeface="Times New Roman" panose="02020603050405020304" pitchFamily="18" charset="0"/>
                <a:ea typeface="Helvetica Neue Light"/>
                <a:cs typeface="Times New Roman" panose="02020603050405020304" pitchFamily="18" charset="0"/>
                <a:sym typeface="Helvetica Neue Light"/>
              </a:rPr>
              <a:t> R</a:t>
            </a:r>
            <a:r>
              <a:rPr lang="en" sz="1800" i="1" baseline="-25000" dirty="0">
                <a:latin typeface="Times New Roman" panose="02020603050405020304" pitchFamily="18" charset="0"/>
                <a:ea typeface="Helvetica Neue Light"/>
                <a:cs typeface="Times New Roman" panose="02020603050405020304" pitchFamily="18" charset="0"/>
                <a:sym typeface="Helvetica Neue Light"/>
              </a:rPr>
              <a:t>g </a:t>
            </a:r>
            <a:r>
              <a:rPr lang="en" sz="1800" i="1" dirty="0">
                <a:latin typeface="Times New Roman" panose="02020603050405020304" pitchFamily="18" charset="0"/>
                <a:ea typeface="Helvetica Neue Light"/>
                <a:cs typeface="Times New Roman" panose="02020603050405020304" pitchFamily="18" charset="0"/>
                <a:sym typeface="Helvetica Neue Light"/>
              </a:rPr>
              <a:t>&lt; r  </a:t>
            </a:r>
            <a:endParaRPr sz="1800" i="1" dirty="0">
              <a:latin typeface="Times New Roman" panose="02020603050405020304" pitchFamily="18" charset="0"/>
              <a:ea typeface="Helvetica Neue Light"/>
              <a:cs typeface="Times New Roman" panose="02020603050405020304" pitchFamily="18" charset="0"/>
              <a:sym typeface="Helvetica Neue Light"/>
            </a:endParaRPr>
          </a:p>
        </p:txBody>
      </p:sp>
      <p:sp>
        <p:nvSpPr>
          <p:cNvPr id="217" name="Google Shape;217;p21"/>
          <p:cNvSpPr txBox="1"/>
          <p:nvPr/>
        </p:nvSpPr>
        <p:spPr>
          <a:xfrm>
            <a:off x="5564175" y="3991700"/>
            <a:ext cx="293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i="1" dirty="0">
                <a:solidFill>
                  <a:schemeClr val="lt1"/>
                </a:solidFill>
                <a:latin typeface="Times New Roman" panose="02020603050405020304" pitchFamily="18" charset="0"/>
                <a:ea typeface="Helvetica Neue Light"/>
                <a:cs typeface="Times New Roman" panose="02020603050405020304" pitchFamily="18" charset="0"/>
                <a:sym typeface="Helvetica Neue Light"/>
              </a:rPr>
              <a:t>⍴ ~ r </a:t>
            </a:r>
            <a:r>
              <a:rPr lang="en" sz="1800" baseline="30000" dirty="0">
                <a:solidFill>
                  <a:schemeClr val="lt1"/>
                </a:solidFill>
                <a:latin typeface="Times New Roman" panose="02020603050405020304" pitchFamily="18" charset="0"/>
                <a:ea typeface="Helvetica Neue Light"/>
                <a:cs typeface="Times New Roman" panose="02020603050405020304" pitchFamily="18" charset="0"/>
                <a:sym typeface="Helvetica Neue Light"/>
              </a:rPr>
              <a:t>-1</a:t>
            </a:r>
            <a:r>
              <a:rPr lang="en" sz="1800" i="1" dirty="0">
                <a:solidFill>
                  <a:schemeClr val="lt1"/>
                </a:solidFill>
                <a:latin typeface="Times New Roman" panose="02020603050405020304" pitchFamily="18" charset="0"/>
                <a:ea typeface="Helvetica Neue Light"/>
                <a:cs typeface="Times New Roman" panose="02020603050405020304" pitchFamily="18" charset="0"/>
                <a:sym typeface="Helvetica Neue Light"/>
              </a:rPr>
              <a:t>, </a:t>
            </a:r>
            <a:r>
              <a:rPr lang="en" sz="1800" dirty="0">
                <a:solidFill>
                  <a:schemeClr val="lt1"/>
                </a:solidFill>
                <a:latin typeface="Times New Roman" panose="02020603050405020304" pitchFamily="18" charset="0"/>
                <a:ea typeface="Helvetica Neue Light"/>
                <a:cs typeface="Times New Roman" panose="02020603050405020304" pitchFamily="18" charset="0"/>
                <a:sym typeface="Helvetica Neue Light"/>
              </a:rPr>
              <a:t>10</a:t>
            </a:r>
            <a:r>
              <a:rPr lang="en" sz="1800" baseline="30000" dirty="0">
                <a:solidFill>
                  <a:schemeClr val="lt1"/>
                </a:solidFill>
                <a:latin typeface="Times New Roman" panose="02020603050405020304" pitchFamily="18" charset="0"/>
                <a:ea typeface="Helvetica Neue Light"/>
                <a:cs typeface="Times New Roman" panose="02020603050405020304" pitchFamily="18" charset="0"/>
                <a:sym typeface="Helvetica Neue Light"/>
              </a:rPr>
              <a:t>2</a:t>
            </a:r>
            <a:r>
              <a:rPr lang="en" sz="1800" i="1" dirty="0">
                <a:solidFill>
                  <a:schemeClr val="lt1"/>
                </a:solidFill>
                <a:latin typeface="Times New Roman" panose="02020603050405020304" pitchFamily="18" charset="0"/>
                <a:ea typeface="Helvetica Neue Light"/>
                <a:cs typeface="Times New Roman" panose="02020603050405020304" pitchFamily="18" charset="0"/>
                <a:sym typeface="Helvetica Neue Light"/>
              </a:rPr>
              <a:t> R</a:t>
            </a:r>
            <a:r>
              <a:rPr lang="en" sz="1800" i="1" baseline="-25000" dirty="0">
                <a:solidFill>
                  <a:schemeClr val="lt1"/>
                </a:solidFill>
                <a:latin typeface="Times New Roman" panose="02020603050405020304" pitchFamily="18" charset="0"/>
                <a:ea typeface="Helvetica Neue Light"/>
                <a:cs typeface="Times New Roman" panose="02020603050405020304" pitchFamily="18" charset="0"/>
                <a:sym typeface="Helvetica Neue Light"/>
              </a:rPr>
              <a:t>g </a:t>
            </a:r>
            <a:r>
              <a:rPr lang="en" sz="1800" i="1" dirty="0">
                <a:solidFill>
                  <a:schemeClr val="lt1"/>
                </a:solidFill>
                <a:latin typeface="Times New Roman" panose="02020603050405020304" pitchFamily="18" charset="0"/>
                <a:ea typeface="Helvetica Neue Light"/>
                <a:cs typeface="Times New Roman" panose="02020603050405020304" pitchFamily="18" charset="0"/>
                <a:sym typeface="Helvetica Neue Light"/>
              </a:rPr>
              <a:t>&lt;</a:t>
            </a:r>
            <a:r>
              <a:rPr lang="en" sz="1800" i="1"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 </a:t>
            </a:r>
            <a:r>
              <a:rPr lang="en" sz="1800" i="1" dirty="0">
                <a:solidFill>
                  <a:schemeClr val="lt1"/>
                </a:solidFill>
                <a:latin typeface="Times New Roman" panose="02020603050405020304" pitchFamily="18" charset="0"/>
                <a:ea typeface="Helvetica Neue Light"/>
                <a:cs typeface="Times New Roman" panose="02020603050405020304" pitchFamily="18" charset="0"/>
                <a:sym typeface="Helvetica Neue Light"/>
              </a:rPr>
              <a:t>r &lt; </a:t>
            </a:r>
            <a:r>
              <a:rPr lang="en" sz="1800" dirty="0">
                <a:solidFill>
                  <a:schemeClr val="lt1"/>
                </a:solidFill>
                <a:latin typeface="Times New Roman" panose="02020603050405020304" pitchFamily="18" charset="0"/>
                <a:ea typeface="Helvetica Neue Light"/>
                <a:cs typeface="Times New Roman" panose="02020603050405020304" pitchFamily="18" charset="0"/>
                <a:sym typeface="Helvetica Neue Light"/>
              </a:rPr>
              <a:t>10</a:t>
            </a:r>
            <a:r>
              <a:rPr lang="en" sz="1800" baseline="30000" dirty="0">
                <a:solidFill>
                  <a:schemeClr val="lt1"/>
                </a:solidFill>
                <a:latin typeface="Times New Roman" panose="02020603050405020304" pitchFamily="18" charset="0"/>
                <a:ea typeface="Helvetica Neue Light"/>
                <a:cs typeface="Times New Roman" panose="02020603050405020304" pitchFamily="18" charset="0"/>
                <a:sym typeface="Helvetica Neue Light"/>
              </a:rPr>
              <a:t>3</a:t>
            </a:r>
            <a:r>
              <a:rPr lang="en" sz="1800" i="1" dirty="0">
                <a:solidFill>
                  <a:schemeClr val="lt1"/>
                </a:solidFill>
                <a:latin typeface="Times New Roman" panose="02020603050405020304" pitchFamily="18" charset="0"/>
                <a:ea typeface="Helvetica Neue Light"/>
                <a:cs typeface="Times New Roman" panose="02020603050405020304" pitchFamily="18" charset="0"/>
                <a:sym typeface="Helvetica Neue Light"/>
              </a:rPr>
              <a:t> R</a:t>
            </a:r>
            <a:r>
              <a:rPr lang="en" sz="1800" i="1" baseline="-25000" dirty="0">
                <a:solidFill>
                  <a:schemeClr val="lt1"/>
                </a:solidFill>
                <a:latin typeface="Times New Roman" panose="02020603050405020304" pitchFamily="18" charset="0"/>
                <a:ea typeface="Helvetica Neue Light"/>
                <a:cs typeface="Times New Roman" panose="02020603050405020304" pitchFamily="18" charset="0"/>
                <a:sym typeface="Helvetica Neue Light"/>
              </a:rPr>
              <a:t>g</a:t>
            </a:r>
            <a:endParaRPr sz="1800" i="1" baseline="-25000" dirty="0">
              <a:solidFill>
                <a:schemeClr val="lt1"/>
              </a:solidFill>
              <a:latin typeface="Times New Roman" panose="02020603050405020304" pitchFamily="18" charset="0"/>
              <a:ea typeface="Helvetica Neue Light"/>
              <a:cs typeface="Times New Roman" panose="02020603050405020304" pitchFamily="18" charset="0"/>
              <a:sym typeface="Helvetica Neue Light"/>
            </a:endParaRPr>
          </a:p>
        </p:txBody>
      </p:sp>
      <p:sp>
        <p:nvSpPr>
          <p:cNvPr id="218" name="Google Shape;218;p21"/>
          <p:cNvSpPr txBox="1"/>
          <p:nvPr/>
        </p:nvSpPr>
        <p:spPr>
          <a:xfrm>
            <a:off x="1118550" y="1664300"/>
            <a:ext cx="1506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i="1"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R</a:t>
            </a:r>
            <a:r>
              <a:rPr lang="en" sz="1800" i="1" baseline="-250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B</a:t>
            </a:r>
            <a:r>
              <a:rPr lang="en" sz="1800" i="1"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 = </a:t>
            </a:r>
            <a:r>
              <a:rPr lang="en" sz="18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100</a:t>
            </a:r>
            <a:r>
              <a:rPr lang="en" sz="1800" i="1"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 R</a:t>
            </a:r>
            <a:r>
              <a:rPr lang="en" sz="1800" i="1" baseline="-25000"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g</a:t>
            </a:r>
            <a:endParaRPr i="1" baseline="-25000" dirty="0">
              <a:latin typeface="Times New Roman" panose="02020603050405020304" pitchFamily="18" charset="0"/>
              <a:cs typeface="Times New Roman" panose="02020603050405020304" pitchFamily="18" charset="0"/>
            </a:endParaRPr>
          </a:p>
        </p:txBody>
      </p:sp>
      <p:sp>
        <p:nvSpPr>
          <p:cNvPr id="219" name="Google Shape;219;p21"/>
          <p:cNvSpPr txBox="1"/>
          <p:nvPr/>
        </p:nvSpPr>
        <p:spPr>
          <a:xfrm>
            <a:off x="5532375" y="1664300"/>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i="1" dirty="0">
                <a:solidFill>
                  <a:schemeClr val="lt1"/>
                </a:solidFill>
                <a:latin typeface="Times New Roman" panose="02020603050405020304" pitchFamily="18" charset="0"/>
                <a:ea typeface="Helvetica Neue Light"/>
                <a:cs typeface="Times New Roman" panose="02020603050405020304" pitchFamily="18" charset="0"/>
                <a:sym typeface="Helvetica Neue Light"/>
              </a:rPr>
              <a:t>⍴ ~ </a:t>
            </a:r>
            <a:r>
              <a:rPr lang="en" sz="1800" dirty="0">
                <a:solidFill>
                  <a:schemeClr val="lt1"/>
                </a:solidFill>
                <a:latin typeface="Times New Roman" panose="02020603050405020304" pitchFamily="18" charset="0"/>
                <a:ea typeface="Helvetica Neue Light"/>
                <a:cs typeface="Times New Roman" panose="02020603050405020304" pitchFamily="18" charset="0"/>
                <a:sym typeface="Helvetica Neue Light"/>
              </a:rPr>
              <a:t>0</a:t>
            </a:r>
            <a:r>
              <a:rPr lang="en" sz="1800" i="1" dirty="0">
                <a:solidFill>
                  <a:schemeClr val="lt1"/>
                </a:solidFill>
                <a:latin typeface="Times New Roman" panose="02020603050405020304" pitchFamily="18" charset="0"/>
                <a:ea typeface="Helvetica Neue Light"/>
                <a:cs typeface="Times New Roman" panose="02020603050405020304" pitchFamily="18" charset="0"/>
                <a:sym typeface="Helvetica Neue Light"/>
              </a:rPr>
              <a:t>, </a:t>
            </a:r>
            <a:r>
              <a:rPr lang="en" sz="1800" dirty="0">
                <a:solidFill>
                  <a:schemeClr val="lt1"/>
                </a:solidFill>
                <a:latin typeface="Times New Roman" panose="02020603050405020304" pitchFamily="18" charset="0"/>
                <a:ea typeface="Helvetica Neue Light"/>
                <a:cs typeface="Times New Roman" panose="02020603050405020304" pitchFamily="18" charset="0"/>
                <a:sym typeface="Helvetica Neue Light"/>
              </a:rPr>
              <a:t>10</a:t>
            </a:r>
            <a:r>
              <a:rPr lang="en" sz="1800" baseline="30000" dirty="0">
                <a:solidFill>
                  <a:schemeClr val="lt1"/>
                </a:solidFill>
                <a:latin typeface="Times New Roman" panose="02020603050405020304" pitchFamily="18" charset="0"/>
                <a:ea typeface="Helvetica Neue Light"/>
                <a:cs typeface="Times New Roman" panose="02020603050405020304" pitchFamily="18" charset="0"/>
                <a:sym typeface="Helvetica Neue Light"/>
              </a:rPr>
              <a:t>3</a:t>
            </a:r>
            <a:r>
              <a:rPr lang="en" sz="1800" i="1" dirty="0">
                <a:solidFill>
                  <a:schemeClr val="lt1"/>
                </a:solidFill>
                <a:latin typeface="Times New Roman" panose="02020603050405020304" pitchFamily="18" charset="0"/>
                <a:ea typeface="Helvetica Neue Light"/>
                <a:cs typeface="Times New Roman" panose="02020603050405020304" pitchFamily="18" charset="0"/>
                <a:sym typeface="Helvetica Neue Light"/>
              </a:rPr>
              <a:t> R</a:t>
            </a:r>
            <a:r>
              <a:rPr lang="en" sz="1800" i="1" baseline="-25000" dirty="0">
                <a:solidFill>
                  <a:schemeClr val="lt1"/>
                </a:solidFill>
                <a:latin typeface="Times New Roman" panose="02020603050405020304" pitchFamily="18" charset="0"/>
                <a:ea typeface="Helvetica Neue Light"/>
                <a:cs typeface="Times New Roman" panose="02020603050405020304" pitchFamily="18" charset="0"/>
                <a:sym typeface="Helvetica Neue Light"/>
              </a:rPr>
              <a:t>g </a:t>
            </a:r>
            <a:r>
              <a:rPr lang="en" sz="1800" i="1" dirty="0">
                <a:solidFill>
                  <a:schemeClr val="lt1"/>
                </a:solidFill>
                <a:latin typeface="Times New Roman" panose="02020603050405020304" pitchFamily="18" charset="0"/>
                <a:ea typeface="Helvetica Neue Light"/>
                <a:cs typeface="Times New Roman" panose="02020603050405020304" pitchFamily="18" charset="0"/>
                <a:sym typeface="Helvetica Neue Light"/>
              </a:rPr>
              <a:t>&lt;</a:t>
            </a:r>
            <a:r>
              <a:rPr lang="en" sz="1800" i="1" dirty="0">
                <a:solidFill>
                  <a:schemeClr val="dk1"/>
                </a:solidFill>
                <a:latin typeface="Times New Roman" panose="02020603050405020304" pitchFamily="18" charset="0"/>
                <a:ea typeface="Helvetica Neue Light"/>
                <a:cs typeface="Times New Roman" panose="02020603050405020304" pitchFamily="18" charset="0"/>
                <a:sym typeface="Helvetica Neue Light"/>
              </a:rPr>
              <a:t> </a:t>
            </a:r>
            <a:r>
              <a:rPr lang="en" sz="1800" i="1" dirty="0">
                <a:solidFill>
                  <a:schemeClr val="lt1"/>
                </a:solidFill>
                <a:latin typeface="Times New Roman" panose="02020603050405020304" pitchFamily="18" charset="0"/>
                <a:ea typeface="Helvetica Neue Light"/>
                <a:cs typeface="Times New Roman" panose="02020603050405020304" pitchFamily="18" charset="0"/>
                <a:sym typeface="Helvetica Neue Light"/>
              </a:rPr>
              <a:t>r</a:t>
            </a:r>
            <a:endParaRPr sz="1800" i="1" baseline="-25000" dirty="0">
              <a:solidFill>
                <a:schemeClr val="lt1"/>
              </a:solidFill>
              <a:latin typeface="Times New Roman" panose="02020603050405020304" pitchFamily="18" charset="0"/>
              <a:ea typeface="Helvetica Neue Light"/>
              <a:cs typeface="Times New Roman" panose="02020603050405020304" pitchFamily="18" charset="0"/>
              <a:sym typeface="Helvetica Neue Light"/>
            </a:endParaRPr>
          </a:p>
        </p:txBody>
      </p:sp>
      <p:sp>
        <p:nvSpPr>
          <p:cNvPr id="14" name="Rectangle 13">
            <a:extLst>
              <a:ext uri="{FF2B5EF4-FFF2-40B4-BE49-F238E27FC236}">
                <a16:creationId xmlns:a16="http://schemas.microsoft.com/office/drawing/2014/main" id="{54BDD977-DE2C-AC29-1ACB-B6D5D1FC04AB}"/>
              </a:ext>
            </a:extLst>
          </p:cNvPr>
          <p:cNvSpPr/>
          <p:nvPr/>
        </p:nvSpPr>
        <p:spPr>
          <a:xfrm>
            <a:off x="1765389" y="1519860"/>
            <a:ext cx="1466662" cy="1365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0874390D-818A-27A2-3895-D882E25EDC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0633" y="1326566"/>
            <a:ext cx="836174" cy="33854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46F30A4B-4C57-4CC3-2278-FB12841A6941}"/>
              </a:ext>
            </a:extLst>
          </p:cNvPr>
          <p:cNvSpPr/>
          <p:nvPr/>
        </p:nvSpPr>
        <p:spPr>
          <a:xfrm>
            <a:off x="6218886" y="1536755"/>
            <a:ext cx="1466662" cy="1365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a:extLst>
              <a:ext uri="{FF2B5EF4-FFF2-40B4-BE49-F238E27FC236}">
                <a16:creationId xmlns:a16="http://schemas.microsoft.com/office/drawing/2014/main" id="{8BED2F06-7AB5-194C-20DF-922A50C2AA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4130" y="1343461"/>
            <a:ext cx="836174" cy="3385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2"/>
          <p:cNvSpPr txBox="1">
            <a:spLocks noGrp="1"/>
          </p:cNvSpPr>
          <p:nvPr>
            <p:ph type="sldNum" idx="12"/>
          </p:nvPr>
        </p:nvSpPr>
        <p:spPr>
          <a:xfrm>
            <a:off x="8339169" y="4767263"/>
            <a:ext cx="597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226" name="Google Shape;226;p22"/>
          <p:cNvSpPr txBox="1"/>
          <p:nvPr/>
        </p:nvSpPr>
        <p:spPr>
          <a:xfrm>
            <a:off x="1473000" y="4767275"/>
            <a:ext cx="139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Helvetica Neue Light"/>
                <a:ea typeface="Helvetica Neue Light"/>
                <a:cs typeface="Helvetica Neue Light"/>
                <a:sym typeface="Helvetica Neue Light"/>
              </a:rPr>
              <a:t>Max Paik</a:t>
            </a:r>
            <a:endParaRPr>
              <a:solidFill>
                <a:schemeClr val="lt1"/>
              </a:solidFill>
              <a:latin typeface="Helvetica Neue Light"/>
              <a:ea typeface="Helvetica Neue Light"/>
              <a:cs typeface="Helvetica Neue Light"/>
              <a:sym typeface="Helvetica Neue Light"/>
            </a:endParaRPr>
          </a:p>
        </p:txBody>
      </p:sp>
      <p:sp>
        <p:nvSpPr>
          <p:cNvPr id="230" name="Google Shape;230;p22"/>
          <p:cNvSpPr txBox="1"/>
          <p:nvPr/>
        </p:nvSpPr>
        <p:spPr>
          <a:xfrm>
            <a:off x="-17190" y="222992"/>
            <a:ext cx="4916700" cy="57021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latin typeface="Calibri" panose="020F0502020204030204" pitchFamily="34" charset="0"/>
                <a:ea typeface="Helvetica Neue Light"/>
                <a:cs typeface="Calibri" panose="020F0502020204030204" pitchFamily="34" charset="0"/>
                <a:sym typeface="Helvetica Neue Light"/>
              </a:rPr>
              <a:t>Infinite Ambient Medium</a:t>
            </a:r>
            <a:endParaRPr sz="1800" dirty="0">
              <a:latin typeface="Calibri" panose="020F0502020204030204" pitchFamily="34" charset="0"/>
              <a:ea typeface="Helvetica Neue Light"/>
              <a:cs typeface="Calibri" panose="020F0502020204030204" pitchFamily="34" charset="0"/>
              <a:sym typeface="Helvetica Neue Light"/>
            </a:endParaRPr>
          </a:p>
        </p:txBody>
      </p:sp>
      <p:pic>
        <p:nvPicPr>
          <p:cNvPr id="2" name="inf.mp4" descr="inf.mp4">
            <a:hlinkClick r:id="" action="ppaction://media"/>
            <a:extLst>
              <a:ext uri="{FF2B5EF4-FFF2-40B4-BE49-F238E27FC236}">
                <a16:creationId xmlns:a16="http://schemas.microsoft.com/office/drawing/2014/main" id="{E3D9E591-76EE-A494-12A4-331366DF5FB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79311" y="610481"/>
            <a:ext cx="4123711" cy="4123711"/>
          </a:xfrm>
          <a:prstGeom prst="rect">
            <a:avLst/>
          </a:prstGeom>
        </p:spPr>
      </p:pic>
      <p:sp>
        <p:nvSpPr>
          <p:cNvPr id="5" name="Rectangle 4">
            <a:extLst>
              <a:ext uri="{FF2B5EF4-FFF2-40B4-BE49-F238E27FC236}">
                <a16:creationId xmlns:a16="http://schemas.microsoft.com/office/drawing/2014/main" id="{5764B820-DBF4-C5B8-0C56-3A35D975C0E1}"/>
              </a:ext>
            </a:extLst>
          </p:cNvPr>
          <p:cNvSpPr/>
          <p:nvPr/>
        </p:nvSpPr>
        <p:spPr>
          <a:xfrm>
            <a:off x="1708506" y="944687"/>
            <a:ext cx="2057378" cy="1789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1CDE6793-BABB-0DF4-87E2-E8FB9039C0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23073" y="796313"/>
            <a:ext cx="836174" cy="338548"/>
          </a:xfrm>
          <a:prstGeom prst="rect">
            <a:avLst/>
          </a:prstGeom>
          <a:noFill/>
          <a:extLst>
            <a:ext uri="{909E8E84-426E-40DD-AFC4-6F175D3DCCD1}">
              <a14:hiddenFill xmlns:a14="http://schemas.microsoft.com/office/drawing/2010/main">
                <a:solidFill>
                  <a:srgbClr val="FFFFFF"/>
                </a:solidFill>
              </a14:hiddenFill>
            </a:ext>
          </a:extLst>
        </p:spPr>
      </p:pic>
      <p:sp>
        <p:nvSpPr>
          <p:cNvPr id="231" name="Google Shape;231;p22"/>
          <p:cNvSpPr txBox="1"/>
          <p:nvPr/>
        </p:nvSpPr>
        <p:spPr>
          <a:xfrm>
            <a:off x="5022345" y="222992"/>
            <a:ext cx="3705124" cy="57021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Cutoff Ambient Medium</a:t>
            </a:r>
            <a:endParaRPr sz="1800" dirty="0">
              <a:solidFill>
                <a:schemeClr val="dk1"/>
              </a:solidFill>
              <a:latin typeface="Calibri" panose="020F0502020204030204" pitchFamily="34" charset="0"/>
              <a:ea typeface="Helvetica Neue Light"/>
              <a:cs typeface="Calibri" panose="020F0502020204030204" pitchFamily="34" charset="0"/>
              <a:sym typeface="Helvetica Neue Light"/>
            </a:endParaRPr>
          </a:p>
        </p:txBody>
      </p:sp>
      <p:pic>
        <p:nvPicPr>
          <p:cNvPr id="4" name="cutoff.mp4" descr="cutoff.mp4">
            <a:hlinkClick r:id="" action="ppaction://media"/>
            <a:extLst>
              <a:ext uri="{FF2B5EF4-FFF2-40B4-BE49-F238E27FC236}">
                <a16:creationId xmlns:a16="http://schemas.microsoft.com/office/drawing/2014/main" id="{89C2A0ED-0404-1369-FADB-7DA06EF51EB8}"/>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813059" y="610481"/>
            <a:ext cx="4123710" cy="4123710"/>
          </a:xfrm>
          <a:prstGeom prst="rect">
            <a:avLst/>
          </a:prstGeom>
        </p:spPr>
      </p:pic>
      <p:sp>
        <p:nvSpPr>
          <p:cNvPr id="14" name="Rectangle 13">
            <a:extLst>
              <a:ext uri="{FF2B5EF4-FFF2-40B4-BE49-F238E27FC236}">
                <a16:creationId xmlns:a16="http://schemas.microsoft.com/office/drawing/2014/main" id="{FC00723B-0AAE-7427-EE4E-7646489BB020}"/>
              </a:ext>
            </a:extLst>
          </p:cNvPr>
          <p:cNvSpPr/>
          <p:nvPr/>
        </p:nvSpPr>
        <p:spPr>
          <a:xfrm>
            <a:off x="5940281" y="944776"/>
            <a:ext cx="2057377" cy="1789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DD608803-A8DB-ACEF-3A6A-E595CFAD7B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0882" y="784934"/>
            <a:ext cx="836174" cy="3385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3"/>
          <p:cNvSpPr txBox="1">
            <a:spLocks noGrp="1"/>
          </p:cNvSpPr>
          <p:nvPr>
            <p:ph type="title"/>
          </p:nvPr>
        </p:nvSpPr>
        <p:spPr>
          <a:xfrm>
            <a:off x="457200" y="10953"/>
            <a:ext cx="8229600" cy="85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Helvetica Neue Light"/>
              <a:buNone/>
            </a:pPr>
            <a:r>
              <a:rPr lang="en" sz="3600" dirty="0">
                <a:latin typeface="Calibri"/>
                <a:ea typeface="Calibri"/>
                <a:cs typeface="Calibri"/>
                <a:sym typeface="Calibri"/>
              </a:rPr>
              <a:t>Rapid expansion of magnetization</a:t>
            </a:r>
            <a:endParaRPr sz="3600" dirty="0">
              <a:latin typeface="Calibri"/>
              <a:ea typeface="Calibri"/>
              <a:cs typeface="Calibri"/>
              <a:sym typeface="Calibri"/>
            </a:endParaRPr>
          </a:p>
        </p:txBody>
      </p:sp>
      <p:sp>
        <p:nvSpPr>
          <p:cNvPr id="238" name="Google Shape;238;p23"/>
          <p:cNvSpPr txBox="1">
            <a:spLocks noGrp="1"/>
          </p:cNvSpPr>
          <p:nvPr>
            <p:ph type="sldNum" idx="12"/>
          </p:nvPr>
        </p:nvSpPr>
        <p:spPr>
          <a:xfrm>
            <a:off x="8339169" y="4767263"/>
            <a:ext cx="597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239" name="Google Shape;239;p23"/>
          <p:cNvSpPr txBox="1"/>
          <p:nvPr/>
        </p:nvSpPr>
        <p:spPr>
          <a:xfrm>
            <a:off x="1473000" y="4767275"/>
            <a:ext cx="139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Helvetica Neue Light"/>
                <a:ea typeface="Helvetica Neue Light"/>
                <a:cs typeface="Helvetica Neue Light"/>
                <a:sym typeface="Helvetica Neue Light"/>
              </a:rPr>
              <a:t>Max Paik</a:t>
            </a:r>
            <a:endParaRPr>
              <a:solidFill>
                <a:schemeClr val="lt1"/>
              </a:solidFill>
              <a:latin typeface="Helvetica Neue Light"/>
              <a:ea typeface="Helvetica Neue Light"/>
              <a:cs typeface="Helvetica Neue Light"/>
              <a:sym typeface="Helvetica Neue Light"/>
            </a:endParaRPr>
          </a:p>
        </p:txBody>
      </p:sp>
      <p:sp>
        <p:nvSpPr>
          <p:cNvPr id="240" name="Google Shape;240;p23"/>
          <p:cNvSpPr txBox="1"/>
          <p:nvPr/>
        </p:nvSpPr>
        <p:spPr>
          <a:xfrm>
            <a:off x="422475" y="879174"/>
            <a:ext cx="3981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latin typeface="Calibri" panose="020F0502020204030204" pitchFamily="34" charset="0"/>
                <a:ea typeface="Helvetica Neue Light"/>
                <a:cs typeface="Calibri" panose="020F0502020204030204" pitchFamily="34" charset="0"/>
                <a:sym typeface="Helvetica Neue Light"/>
              </a:rPr>
              <a:t>Infinite Ambient Medium</a:t>
            </a:r>
            <a:endParaRPr sz="1800" dirty="0">
              <a:latin typeface="Calibri" panose="020F0502020204030204" pitchFamily="34" charset="0"/>
              <a:ea typeface="Helvetica Neue Light"/>
              <a:cs typeface="Calibri" panose="020F0502020204030204" pitchFamily="34" charset="0"/>
              <a:sym typeface="Helvetica Neue Light"/>
            </a:endParaRPr>
          </a:p>
        </p:txBody>
      </p:sp>
      <p:sp>
        <p:nvSpPr>
          <p:cNvPr id="241" name="Google Shape;241;p23"/>
          <p:cNvSpPr txBox="1"/>
          <p:nvPr/>
        </p:nvSpPr>
        <p:spPr>
          <a:xfrm>
            <a:off x="5339169" y="868353"/>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chemeClr val="dk1"/>
                </a:solidFill>
                <a:latin typeface="Calibri" panose="020F0502020204030204" pitchFamily="34" charset="0"/>
                <a:ea typeface="Helvetica Neue Light"/>
                <a:cs typeface="Calibri" panose="020F0502020204030204" pitchFamily="34" charset="0"/>
                <a:sym typeface="Helvetica Neue Light"/>
              </a:rPr>
              <a:t>Cutoff Ambient Medium</a:t>
            </a:r>
            <a:endParaRPr sz="1800" dirty="0">
              <a:solidFill>
                <a:schemeClr val="dk1"/>
              </a:solidFill>
              <a:latin typeface="Calibri" panose="020F0502020204030204" pitchFamily="34" charset="0"/>
              <a:ea typeface="Helvetica Neue Light"/>
              <a:cs typeface="Calibri" panose="020F0502020204030204" pitchFamily="34" charset="0"/>
              <a:sym typeface="Helvetica Neue Light"/>
            </a:endParaRPr>
          </a:p>
        </p:txBody>
      </p:sp>
      <p:pic>
        <p:nvPicPr>
          <p:cNvPr id="242" name="Google Shape;242;p23"/>
          <p:cNvPicPr preferRelativeResize="0"/>
          <p:nvPr/>
        </p:nvPicPr>
        <p:blipFill rotWithShape="1">
          <a:blip r:embed="rId3">
            <a:alphaModFix/>
          </a:blip>
          <a:srcRect t="189" b="189"/>
          <a:stretch/>
        </p:blipFill>
        <p:spPr>
          <a:xfrm>
            <a:off x="5054225" y="1542522"/>
            <a:ext cx="3569900" cy="3207316"/>
          </a:xfrm>
          <a:prstGeom prst="rect">
            <a:avLst/>
          </a:prstGeom>
          <a:noFill/>
          <a:ln>
            <a:noFill/>
          </a:ln>
        </p:spPr>
      </p:pic>
      <p:pic>
        <p:nvPicPr>
          <p:cNvPr id="243" name="Google Shape;243;p23"/>
          <p:cNvPicPr preferRelativeResize="0"/>
          <p:nvPr/>
        </p:nvPicPr>
        <p:blipFill>
          <a:blip r:embed="rId4"/>
          <a:srcRect t="988" b="988"/>
          <a:stretch/>
        </p:blipFill>
        <p:spPr>
          <a:xfrm>
            <a:off x="628025" y="1542508"/>
            <a:ext cx="3569900" cy="3207329"/>
          </a:xfrm>
          <a:prstGeom prst="rect">
            <a:avLst/>
          </a:prstGeom>
          <a:noFill/>
          <a:ln>
            <a:noFill/>
          </a:ln>
        </p:spPr>
      </p:pic>
      <p:sp>
        <p:nvSpPr>
          <p:cNvPr id="244" name="Google Shape;244;p23"/>
          <p:cNvSpPr txBox="1"/>
          <p:nvPr/>
        </p:nvSpPr>
        <p:spPr>
          <a:xfrm>
            <a:off x="5637067" y="2804475"/>
            <a:ext cx="11043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lt1"/>
                </a:solidFill>
                <a:latin typeface="Calibri" panose="020F0502020204030204" pitchFamily="34" charset="0"/>
                <a:ea typeface="Helvetica Neue Light"/>
                <a:cs typeface="Calibri" panose="020F0502020204030204" pitchFamily="34" charset="0"/>
                <a:sym typeface="Helvetica Neue Light"/>
              </a:rPr>
              <a:t>Conical expansion</a:t>
            </a:r>
            <a:endParaRPr dirty="0">
              <a:solidFill>
                <a:schemeClr val="lt1"/>
              </a:solidFill>
              <a:latin typeface="Calibri" panose="020F0502020204030204" pitchFamily="34" charset="0"/>
              <a:ea typeface="Helvetica Neue Light"/>
              <a:cs typeface="Calibri" panose="020F0502020204030204" pitchFamily="34" charset="0"/>
              <a:sym typeface="Helvetica Neue Light"/>
            </a:endParaRPr>
          </a:p>
        </p:txBody>
      </p:sp>
      <p:sp>
        <p:nvSpPr>
          <p:cNvPr id="2" name="Rectangle 1">
            <a:extLst>
              <a:ext uri="{FF2B5EF4-FFF2-40B4-BE49-F238E27FC236}">
                <a16:creationId xmlns:a16="http://schemas.microsoft.com/office/drawing/2014/main" id="{99FFA816-45BD-D206-7A62-D4BA14F288E9}"/>
              </a:ext>
            </a:extLst>
          </p:cNvPr>
          <p:cNvSpPr/>
          <p:nvPr/>
        </p:nvSpPr>
        <p:spPr>
          <a:xfrm>
            <a:off x="2171250" y="1448554"/>
            <a:ext cx="807340" cy="214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AC34CCC0-ACE6-3A27-D253-559CCD5A67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890" y="1327148"/>
            <a:ext cx="868806" cy="33854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6D0CE24-C227-41CE-845A-823D9BA35B10}"/>
              </a:ext>
            </a:extLst>
          </p:cNvPr>
          <p:cNvSpPr/>
          <p:nvPr/>
        </p:nvSpPr>
        <p:spPr>
          <a:xfrm>
            <a:off x="6731025" y="1468175"/>
            <a:ext cx="807340" cy="214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AE162FB5-0924-8221-3FB2-035A85AAE7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8347" y="1355822"/>
            <a:ext cx="868806" cy="3385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4"/>
          <p:cNvSpPr txBox="1">
            <a:spLocks noGrp="1"/>
          </p:cNvSpPr>
          <p:nvPr>
            <p:ph type="title"/>
          </p:nvPr>
        </p:nvSpPr>
        <p:spPr>
          <a:xfrm>
            <a:off x="456912" y="18451"/>
            <a:ext cx="8229600" cy="85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Helvetica Neue Light"/>
              <a:buNone/>
            </a:pPr>
            <a:r>
              <a:rPr lang="en" sz="3600" dirty="0">
                <a:latin typeface="Calibri"/>
                <a:ea typeface="Calibri"/>
                <a:cs typeface="Calibri"/>
                <a:sym typeface="Calibri"/>
              </a:rPr>
              <a:t>Jet shape in simulations</a:t>
            </a:r>
            <a:endParaRPr sz="3600" dirty="0">
              <a:latin typeface="Calibri"/>
              <a:ea typeface="Calibri"/>
              <a:cs typeface="Calibri"/>
              <a:sym typeface="Calibri"/>
            </a:endParaRPr>
          </a:p>
        </p:txBody>
      </p:sp>
      <p:sp>
        <p:nvSpPr>
          <p:cNvPr id="252" name="Google Shape;252;p24"/>
          <p:cNvSpPr txBox="1">
            <a:spLocks noGrp="1"/>
          </p:cNvSpPr>
          <p:nvPr>
            <p:ph type="sldNum" idx="12"/>
          </p:nvPr>
        </p:nvSpPr>
        <p:spPr>
          <a:xfrm>
            <a:off x="8339169" y="4767263"/>
            <a:ext cx="597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253" name="Google Shape;253;p24"/>
          <p:cNvSpPr txBox="1"/>
          <p:nvPr/>
        </p:nvSpPr>
        <p:spPr>
          <a:xfrm>
            <a:off x="1473000" y="4767275"/>
            <a:ext cx="139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Helvetica Neue Light"/>
                <a:ea typeface="Helvetica Neue Light"/>
                <a:cs typeface="Helvetica Neue Light"/>
                <a:sym typeface="Helvetica Neue Light"/>
              </a:rPr>
              <a:t>Max Paik</a:t>
            </a:r>
            <a:endParaRPr>
              <a:solidFill>
                <a:schemeClr val="lt1"/>
              </a:solidFill>
              <a:latin typeface="Helvetica Neue Light"/>
              <a:ea typeface="Helvetica Neue Light"/>
              <a:cs typeface="Helvetica Neue Light"/>
              <a:sym typeface="Helvetica Neue Light"/>
            </a:endParaRPr>
          </a:p>
        </p:txBody>
      </p:sp>
      <p:pic>
        <p:nvPicPr>
          <p:cNvPr id="254" name="Google Shape;254;p24"/>
          <p:cNvPicPr preferRelativeResize="0"/>
          <p:nvPr/>
        </p:nvPicPr>
        <p:blipFill rotWithShape="1">
          <a:blip r:embed="rId3">
            <a:alphaModFix/>
          </a:blip>
          <a:srcRect/>
          <a:stretch/>
        </p:blipFill>
        <p:spPr>
          <a:xfrm>
            <a:off x="1008300" y="1063375"/>
            <a:ext cx="7126825" cy="3632974"/>
          </a:xfrm>
          <a:prstGeom prst="rect">
            <a:avLst/>
          </a:prstGeom>
          <a:noFill/>
          <a:ln>
            <a:noFill/>
          </a:ln>
        </p:spPr>
      </p:pic>
      <p:cxnSp>
        <p:nvCxnSpPr>
          <p:cNvPr id="5" name="Straight Arrow Connector 4">
            <a:extLst>
              <a:ext uri="{FF2B5EF4-FFF2-40B4-BE49-F238E27FC236}">
                <a16:creationId xmlns:a16="http://schemas.microsoft.com/office/drawing/2014/main" id="{BDE6A7AA-34FF-1966-F9BD-942B4E5C95E5}"/>
              </a:ext>
            </a:extLst>
          </p:cNvPr>
          <p:cNvCxnSpPr/>
          <p:nvPr/>
        </p:nvCxnSpPr>
        <p:spPr>
          <a:xfrm flipH="1">
            <a:off x="3778469" y="1208690"/>
            <a:ext cx="14714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1A96438B-050A-764B-D30E-EC8C02228A7B}"/>
              </a:ext>
            </a:extLst>
          </p:cNvPr>
          <p:cNvCxnSpPr/>
          <p:nvPr/>
        </p:nvCxnSpPr>
        <p:spPr>
          <a:xfrm flipH="1">
            <a:off x="6069724" y="1208690"/>
            <a:ext cx="14714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6210</TotalTime>
  <Words>2480</Words>
  <Application>Microsoft Macintosh PowerPoint</Application>
  <PresentationFormat>On-screen Show (16:9)</PresentationFormat>
  <Paragraphs>209</Paragraphs>
  <Slides>20</Slides>
  <Notes>20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Helvetica Neue</vt:lpstr>
      <vt:lpstr>Times New Roman</vt:lpstr>
      <vt:lpstr>Helvetica Neue Light</vt:lpstr>
      <vt:lpstr>Calibri</vt:lpstr>
      <vt:lpstr>Arial</vt:lpstr>
      <vt:lpstr>Wingdings</vt:lpstr>
      <vt:lpstr>Office Theme</vt:lpstr>
      <vt:lpstr>Shaping Jets with the Ambient Medium</vt:lpstr>
      <vt:lpstr>Jets = highly energetic outflows</vt:lpstr>
      <vt:lpstr>Observations show jet regime changes</vt:lpstr>
      <vt:lpstr>Cutting-edge numerical simulation</vt:lpstr>
      <vt:lpstr>Disk winds create funnel near black hole</vt:lpstr>
      <vt:lpstr>Probing effects of the ambient medium</vt:lpstr>
      <vt:lpstr>PowerPoint Presentation</vt:lpstr>
      <vt:lpstr>Rapid expansion of magnetization</vt:lpstr>
      <vt:lpstr>Jet shape in simulations</vt:lpstr>
      <vt:lpstr>Infinite medium creates cylindrical jets</vt:lpstr>
      <vt:lpstr>Jet regime changes drastically near cutoff</vt:lpstr>
      <vt:lpstr>Expanding jets speed up</vt:lpstr>
      <vt:lpstr>Takeaways</vt:lpstr>
      <vt:lpstr>Resolving jets at large scale separation</vt:lpstr>
      <vt:lpstr>How to pick out jets</vt:lpstr>
      <vt:lpstr>Jet power</vt:lpstr>
      <vt:lpstr>Jet efficiency</vt:lpstr>
      <vt:lpstr>Magnetic flux on the black hole</vt:lpstr>
      <vt:lpstr>Mass accretion rate</vt:lpstr>
      <vt:lpstr>Physical Values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Transitioning to Free and Expanding Jets</dc:title>
  <cp:lastModifiedBy>Max Jongyoon Paik</cp:lastModifiedBy>
  <cp:revision>98</cp:revision>
  <dcterms:modified xsi:type="dcterms:W3CDTF">2022-05-17T05:57:46Z</dcterms:modified>
</cp:coreProperties>
</file>